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66" r:id="rId4"/>
    <p:sldId id="277" r:id="rId5"/>
    <p:sldId id="267" r:id="rId6"/>
    <p:sldId id="268" r:id="rId7"/>
    <p:sldId id="269" r:id="rId8"/>
    <p:sldId id="270" r:id="rId9"/>
    <p:sldId id="275" r:id="rId10"/>
    <p:sldId id="276" r:id="rId11"/>
    <p:sldId id="265"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0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415" autoAdjust="0"/>
  </p:normalViewPr>
  <p:slideViewPr>
    <p:cSldViewPr snapToGrid="0" snapToObjects="1">
      <p:cViewPr varScale="1">
        <p:scale>
          <a:sx n="37" d="100"/>
          <a:sy n="37" d="100"/>
        </p:scale>
        <p:origin x="101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xfrm>
            <a:off x="1143000" y="685800"/>
            <a:ext cx="4572000" cy="3429000"/>
          </a:xfrm>
          <a:prstGeom prst="rect">
            <a:avLst/>
          </a:prstGeom>
        </p:spPr>
        <p:txBody>
          <a:bodyPr/>
          <a:lstStyle/>
          <a:p>
            <a:endParaRPr/>
          </a:p>
        </p:txBody>
      </p:sp>
      <p:sp>
        <p:nvSpPr>
          <p:cNvPr id="195" name="Shape 19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381000" y="685800"/>
            <a:ext cx="6096000" cy="3429000"/>
          </a:xfrm>
        </p:spPr>
      </p:sp>
      <p:sp>
        <p:nvSpPr>
          <p:cNvPr id="3" name="عنصر نائب للملاحظات 2"/>
          <p:cNvSpPr>
            <a:spLocks noGrp="1"/>
          </p:cNvSpPr>
          <p:nvPr>
            <p:ph type="body" idx="1"/>
          </p:nvPr>
        </p:nvSpPr>
        <p:spPr/>
        <p:txBody>
          <a:bodyPr/>
          <a:lstStyle/>
          <a:p>
            <a:pPr marL="0" lvl="0" indent="0" algn="just" rtl="0">
              <a:lnSpc>
                <a:spcPct val="125000"/>
              </a:lnSpc>
              <a:spcBef>
                <a:spcPts val="0"/>
              </a:spcBef>
              <a:spcAft>
                <a:spcPts val="0"/>
              </a:spcAft>
              <a:buNone/>
            </a:pPr>
            <a:r>
              <a:rPr lang="en-US" dirty="0">
                <a:solidFill>
                  <a:schemeClr val="dk1"/>
                </a:solidFill>
                <a:latin typeface="Montserrat Light"/>
                <a:ea typeface="Montserrat Light"/>
                <a:cs typeface="Montserrat Light"/>
                <a:sym typeface="Montserrat Light"/>
              </a:rPr>
              <a:t>A single-page app is created when all the resources needed to make the page run (like the HTML, CSS and JavaScript) are loaded at once. When the user interacts with the page there is no interaction with the server. </a:t>
            </a:r>
          </a:p>
          <a:p>
            <a:pPr marL="0" lvl="0" indent="0" algn="just" rtl="0">
              <a:lnSpc>
                <a:spcPct val="125000"/>
              </a:lnSpc>
              <a:spcBef>
                <a:spcPts val="0"/>
              </a:spcBef>
              <a:spcAft>
                <a:spcPts val="0"/>
              </a:spcAft>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None/>
            </a:pPr>
            <a:r>
              <a:rPr lang="en-US" dirty="0">
                <a:solidFill>
                  <a:schemeClr val="dk1"/>
                </a:solidFill>
                <a:latin typeface="Montserrat Light"/>
                <a:ea typeface="Montserrat Light"/>
                <a:cs typeface="Montserrat Light"/>
                <a:sym typeface="Montserrat Light"/>
              </a:rPr>
              <a:t>With a server-rendered application, JavaScript is executed on the server and the resulting HTML that is rendered is then sent to the browser.</a:t>
            </a:r>
          </a:p>
          <a:p>
            <a:pPr marL="0" lvl="0" indent="0" algn="just" rtl="0">
              <a:lnSpc>
                <a:spcPct val="125000"/>
              </a:lnSpc>
              <a:spcBef>
                <a:spcPts val="0"/>
              </a:spcBef>
              <a:spcAft>
                <a:spcPts val="0"/>
              </a:spcAft>
              <a:buNone/>
            </a:pPr>
            <a:endParaRPr lang="en-US" dirty="0">
              <a:solidFill>
                <a:schemeClr val="dk1"/>
              </a:solidFill>
              <a:latin typeface="Montserrat Light"/>
              <a:ea typeface="Montserrat Light"/>
              <a:cs typeface="Montserrat Light"/>
              <a:sym typeface="Montserrat Light"/>
            </a:endParaRPr>
          </a:p>
          <a:p>
            <a:pPr marL="0" lvl="0" indent="0" algn="just" rtl="0">
              <a:lnSpc>
                <a:spcPct val="125000"/>
              </a:lnSpc>
              <a:spcBef>
                <a:spcPts val="0"/>
              </a:spcBef>
              <a:spcAft>
                <a:spcPts val="0"/>
              </a:spcAft>
              <a:buNone/>
            </a:pPr>
            <a:r>
              <a:rPr lang="en-US" dirty="0">
                <a:solidFill>
                  <a:schemeClr val="dk1"/>
                </a:solidFill>
                <a:latin typeface="Montserrat Light"/>
                <a:ea typeface="Montserrat Light"/>
                <a:cs typeface="Montserrat Light"/>
                <a:sym typeface="Montserrat Light"/>
              </a:rPr>
              <a:t>Some of the benefits of server-rendered applications include: </a:t>
            </a:r>
          </a:p>
          <a:p>
            <a:pPr marL="0" lvl="0" indent="0" algn="just" rtl="0">
              <a:lnSpc>
                <a:spcPct val="125000"/>
              </a:lnSpc>
              <a:spcBef>
                <a:spcPts val="0"/>
              </a:spcBef>
              <a:spcAft>
                <a:spcPts val="0"/>
              </a:spcAft>
              <a:buNone/>
            </a:pPr>
            <a:r>
              <a:rPr lang="en-US" dirty="0">
                <a:solidFill>
                  <a:schemeClr val="dk1"/>
                </a:solidFill>
                <a:latin typeface="Montserrat Light"/>
                <a:ea typeface="Montserrat Light"/>
                <a:cs typeface="Montserrat Light"/>
                <a:sym typeface="Montserrat Light"/>
              </a:rPr>
              <a:t>1. The fact that JavaScript is executed on the server rather than on the browser can lead to faster initial page rendering. Slower clients may not be able to process JavaScript as quickly as servers. Prefetching initial data and building pages on the server also reduces the number of round trips required to view your site. </a:t>
            </a:r>
          </a:p>
          <a:p>
            <a:pPr marL="0" lvl="0" indent="0" algn="just" rtl="0">
              <a:lnSpc>
                <a:spcPct val="125000"/>
              </a:lnSpc>
              <a:spcBef>
                <a:spcPts val="0"/>
              </a:spcBef>
              <a:spcAft>
                <a:spcPts val="0"/>
              </a:spcAft>
              <a:buNone/>
            </a:pPr>
            <a:r>
              <a:rPr lang="en-US" dirty="0">
                <a:solidFill>
                  <a:schemeClr val="dk1"/>
                </a:solidFill>
                <a:latin typeface="Montserrat Light"/>
                <a:ea typeface="Montserrat Light"/>
                <a:cs typeface="Montserrat Light"/>
                <a:sym typeface="Montserrat Light"/>
              </a:rPr>
              <a:t>2. Server-rendered applications lead to better search engine optimization (SEO). A server-rendered application returns HTML instead of JavaScript. This means that pages returned with a server-rendered application are more easily indexable by search engines and </a:t>
            </a:r>
            <a:r>
              <a:rPr lang="en-US" dirty="0" err="1">
                <a:solidFill>
                  <a:schemeClr val="dk1"/>
                </a:solidFill>
                <a:latin typeface="Montserrat Light"/>
                <a:ea typeface="Montserrat Light"/>
                <a:cs typeface="Montserrat Light"/>
                <a:sym typeface="Montserrat Light"/>
              </a:rPr>
              <a:t>previewable</a:t>
            </a:r>
            <a:r>
              <a:rPr lang="en-US" dirty="0">
                <a:solidFill>
                  <a:schemeClr val="dk1"/>
                </a:solidFill>
                <a:latin typeface="Montserrat Light"/>
                <a:ea typeface="Montserrat Light"/>
                <a:cs typeface="Montserrat Light"/>
                <a:sym typeface="Montserrat Light"/>
              </a:rPr>
              <a:t> on social media platforms.</a:t>
            </a:r>
          </a:p>
          <a:p>
            <a:endParaRPr lang="en-US" dirty="0"/>
          </a:p>
        </p:txBody>
      </p:sp>
    </p:spTree>
    <p:extLst>
      <p:ext uri="{BB962C8B-B14F-4D97-AF65-F5344CB8AC3E}">
        <p14:creationId xmlns:p14="http://schemas.microsoft.com/office/powerpoint/2010/main" val="2176015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4294A2"/>
        </a:solidFill>
        <a:effectLst/>
      </p:bgPr>
    </p:bg>
    <p:spTree>
      <p:nvGrpSpPr>
        <p:cNvPr id="1" name=""/>
        <p:cNvGrpSpPr/>
        <p:nvPr/>
      </p:nvGrpSpPr>
      <p:grpSpPr>
        <a:xfrm>
          <a:off x="0" y="0"/>
          <a:ext cx="0" cy="0"/>
          <a:chOff x="0" y="0"/>
          <a:chExt cx="0" cy="0"/>
        </a:xfrm>
      </p:grpSpPr>
      <p:sp>
        <p:nvSpPr>
          <p:cNvPr id="14"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15" name="Body Level One…"/>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pic>
        <p:nvPicPr>
          <p:cNvPr id="16" name="mcittt-01.png" descr="mcittt-01.png"/>
          <p:cNvPicPr>
            <a:picLocks noChangeAspect="1"/>
          </p:cNvPicPr>
          <p:nvPr/>
        </p:nvPicPr>
        <p:blipFill>
          <a:blip r:embed="rId2"/>
          <a:stretch>
            <a:fillRect/>
          </a:stretch>
        </p:blipFill>
        <p:spPr>
          <a:xfrm>
            <a:off x="5351098" y="11337232"/>
            <a:ext cx="4777359" cy="2687265"/>
          </a:xfrm>
          <a:prstGeom prst="rect">
            <a:avLst/>
          </a:prstGeom>
          <a:ln w="12700">
            <a:miter lim="400000"/>
          </a:ln>
        </p:spPr>
      </p:pic>
      <p:pic>
        <p:nvPicPr>
          <p:cNvPr id="17" name="Tuwaiq Academy Logo-02.png" descr="Tuwaiq Academy Logo-02.png"/>
          <p:cNvPicPr>
            <a:picLocks noChangeAspect="1"/>
          </p:cNvPicPr>
          <p:nvPr/>
        </p:nvPicPr>
        <p:blipFill>
          <a:blip r:embed="rId3"/>
          <a:stretch>
            <a:fillRect/>
          </a:stretch>
        </p:blipFill>
        <p:spPr>
          <a:xfrm>
            <a:off x="-551050" y="10674873"/>
            <a:ext cx="7136316" cy="4011984"/>
          </a:xfrm>
          <a:prstGeom prst="rect">
            <a:avLst/>
          </a:prstGeom>
          <a:ln w="12700">
            <a:miter lim="400000"/>
          </a:ln>
        </p:spPr>
      </p:pic>
      <p:pic>
        <p:nvPicPr>
          <p:cNvPr id="18" name="logoSAFCSP-01.png" descr="logoSAFCSP-01.png"/>
          <p:cNvPicPr>
            <a:picLocks noChangeAspect="1"/>
          </p:cNvPicPr>
          <p:nvPr/>
        </p:nvPicPr>
        <p:blipFill>
          <a:blip r:embed="rId4"/>
          <a:stretch>
            <a:fillRect/>
          </a:stretch>
        </p:blipFill>
        <p:spPr>
          <a:xfrm>
            <a:off x="9510718" y="10674873"/>
            <a:ext cx="5672729" cy="4011984"/>
          </a:xfrm>
          <a:prstGeom prst="rect">
            <a:avLst/>
          </a:prstGeom>
          <a:ln w="12700">
            <a:miter lim="400000"/>
          </a:ln>
        </p:spPr>
      </p:pic>
      <p:sp>
        <p:nvSpPr>
          <p:cNvPr id="19" name="v"/>
          <p:cNvSpPr/>
          <p:nvPr/>
        </p:nvSpPr>
        <p:spPr>
          <a:xfrm>
            <a:off x="5858" y="-54931"/>
            <a:ext cx="24372284" cy="153183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v</a:t>
            </a:r>
          </a:p>
        </p:txBody>
      </p:sp>
      <p:pic>
        <p:nvPicPr>
          <p:cNvPr id="20" name="Tuwaiq1000-google-logo-01.png" descr="Tuwaiq1000-google-logo-01.png"/>
          <p:cNvPicPr>
            <a:picLocks noChangeAspect="1"/>
          </p:cNvPicPr>
          <p:nvPr/>
        </p:nvPicPr>
        <p:blipFill>
          <a:blip r:embed="rId5"/>
          <a:stretch>
            <a:fillRect/>
          </a:stretch>
        </p:blipFill>
        <p:spPr>
          <a:xfrm>
            <a:off x="502625" y="-970857"/>
            <a:ext cx="6194032" cy="336369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73" name="image.png"/>
          <p:cNvSpPr>
            <a:spLocks noGrp="1"/>
          </p:cNvSpPr>
          <p:nvPr>
            <p:ph type="pic" idx="21"/>
          </p:nvPr>
        </p:nvSpPr>
        <p:spPr>
          <a:xfrm>
            <a:off x="5853394" y="519393"/>
            <a:ext cx="12677213" cy="12677214"/>
          </a:xfrm>
          <a:prstGeom prst="rect">
            <a:avLst/>
          </a:prstGeom>
        </p:spPr>
        <p:txBody>
          <a:bodyPr lIns="91439" tIns="45719" rIns="91439" bIns="45719">
            <a:noAutofit/>
          </a:bodyPr>
          <a:lstStyle/>
          <a:p>
            <a:endParaRPr/>
          </a:p>
        </p:txBody>
      </p:sp>
      <p:pic>
        <p:nvPicPr>
          <p:cNvPr id="17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sp>
        <p:nvSpPr>
          <p:cNvPr id="17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8" name="Presentation Title"/>
          <p:cNvSpPr txBox="1">
            <a:spLocks noGrp="1"/>
          </p:cNvSpPr>
          <p:nvPr>
            <p:ph type="title" hasCustomPrompt="1"/>
          </p:nvPr>
        </p:nvSpPr>
        <p:spPr>
          <a:xfrm>
            <a:off x="1206500" y="7123707"/>
            <a:ext cx="19570511" cy="4648201"/>
          </a:xfrm>
          <a:prstGeom prst="rect">
            <a:avLst/>
          </a:prstGeom>
        </p:spPr>
        <p:txBody>
          <a:bodyPr anchor="b"/>
          <a:lstStyle>
            <a:lvl1pPr>
              <a:defRPr sz="11600" spc="-232"/>
            </a:lvl1pPr>
          </a:lstStyle>
          <a:p>
            <a:r>
              <a:t>Presentation Title</a:t>
            </a:r>
          </a:p>
        </p:txBody>
      </p:sp>
      <p:sp>
        <p:nvSpPr>
          <p:cNvPr id="29" name="Author and Date"/>
          <p:cNvSpPr txBox="1">
            <a:spLocks noGrp="1"/>
          </p:cNvSpPr>
          <p:nvPr>
            <p:ph type="body" sz="quarter" idx="21" hasCustomPrompt="1"/>
          </p:nvPr>
        </p:nvSpPr>
        <p:spPr>
          <a:xfrm>
            <a:off x="1207690" y="1106137"/>
            <a:ext cx="19568131"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Author and Date</a:t>
            </a:r>
          </a:p>
        </p:txBody>
      </p:sp>
      <p:sp>
        <p:nvSpPr>
          <p:cNvPr id="30" name="Body Level One…"/>
          <p:cNvSpPr txBox="1">
            <a:spLocks noGrp="1"/>
          </p:cNvSpPr>
          <p:nvPr>
            <p:ph type="body" sz="quarter" idx="1" hasCustomPrompt="1"/>
          </p:nvPr>
        </p:nvSpPr>
        <p:spPr>
          <a:xfrm>
            <a:off x="1206500" y="11609910"/>
            <a:ext cx="19570511"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1" name="Rectangle"/>
          <p:cNvSpPr/>
          <p:nvPr/>
        </p:nvSpPr>
        <p:spPr>
          <a:xfrm>
            <a:off x="21848894" y="-110577"/>
            <a:ext cx="2543007" cy="13937155"/>
          </a:xfrm>
          <a:prstGeom prst="rect">
            <a:avLst/>
          </a:prstGeom>
          <a:solidFill>
            <a:srgbClr val="4294A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33"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3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 name="Slide Title"/>
          <p:cNvSpPr txBox="1">
            <a:spLocks noGrp="1"/>
          </p:cNvSpPr>
          <p:nvPr>
            <p:ph type="title" hasCustomPrompt="1"/>
          </p:nvPr>
        </p:nvSpPr>
        <p:spPr>
          <a:prstGeom prst="rect">
            <a:avLst/>
          </a:prstGeom>
        </p:spPr>
        <p:txBody>
          <a:bodyPr/>
          <a:lstStyle/>
          <a:p>
            <a:r>
              <a:t>Slide Title</a:t>
            </a:r>
          </a:p>
        </p:txBody>
      </p:sp>
      <p:sp>
        <p:nvSpPr>
          <p:cNvPr id="55"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56"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64" name="Body Level One…"/>
          <p:cNvSpPr txBox="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81000" indent="-381000" algn="r" rtl="1">
              <a:lnSpc>
                <a:spcPct val="90000"/>
              </a:lnSpc>
              <a:spcBef>
                <a:spcPts val="4500"/>
              </a:spcBef>
              <a:buSzPct val="123000"/>
              <a:buChar char="•"/>
              <a:defRPr sz="3000">
                <a:latin typeface="Helvetica"/>
                <a:ea typeface="Helvetica"/>
                <a:cs typeface="Helvetica"/>
                <a:sym typeface="Helvetica"/>
              </a:defRPr>
            </a:lvl1pPr>
            <a:lvl2pPr marL="990600" indent="-381000" algn="r" rtl="1">
              <a:lnSpc>
                <a:spcPct val="90000"/>
              </a:lnSpc>
              <a:spcBef>
                <a:spcPts val="4500"/>
              </a:spcBef>
              <a:buSzPct val="123000"/>
              <a:buChar char="•"/>
              <a:defRPr sz="3000">
                <a:latin typeface="Helvetica"/>
                <a:ea typeface="Helvetica"/>
                <a:cs typeface="Helvetica"/>
                <a:sym typeface="Helvetica"/>
              </a:defRPr>
            </a:lvl2pPr>
            <a:lvl3pPr marL="1600200" indent="-381000" algn="r" rtl="1">
              <a:lnSpc>
                <a:spcPct val="90000"/>
              </a:lnSpc>
              <a:spcBef>
                <a:spcPts val="4500"/>
              </a:spcBef>
              <a:buSzPct val="123000"/>
              <a:buChar char="•"/>
              <a:defRPr sz="3000">
                <a:latin typeface="Helvetica"/>
                <a:ea typeface="Helvetica"/>
                <a:cs typeface="Helvetica"/>
                <a:sym typeface="Helvetica"/>
              </a:defRPr>
            </a:lvl3pPr>
            <a:lvl4pPr marL="2209800" indent="-381000" algn="r" rtl="1">
              <a:lnSpc>
                <a:spcPct val="90000"/>
              </a:lnSpc>
              <a:spcBef>
                <a:spcPts val="4500"/>
              </a:spcBef>
              <a:buSzPct val="123000"/>
              <a:buChar char="•"/>
              <a:defRPr sz="3000">
                <a:latin typeface="Helvetica"/>
                <a:ea typeface="Helvetica"/>
                <a:cs typeface="Helvetica"/>
                <a:sym typeface="Helvetica"/>
              </a:defRPr>
            </a:lvl4pPr>
            <a:lvl5pPr marL="2819400" indent="-381000" algn="r" rtl="1">
              <a:lnSpc>
                <a:spcPct val="90000"/>
              </a:lnSpc>
              <a:spcBef>
                <a:spcPts val="4500"/>
              </a:spcBef>
              <a:buSzPct val="123000"/>
              <a:buChar char="•"/>
              <a:defRPr sz="30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pic>
        <p:nvPicPr>
          <p:cNvPr id="65"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66"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67"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5"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sp>
        <p:nvSpPr>
          <p:cNvPr id="76"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77" name="image.png"/>
          <p:cNvSpPr>
            <a:spLocks noGrp="1"/>
          </p:cNvSpPr>
          <p:nvPr>
            <p:ph type="pic" sz="half" idx="22"/>
          </p:nvPr>
        </p:nvSpPr>
        <p:spPr>
          <a:xfrm>
            <a:off x="12193751" y="1401265"/>
            <a:ext cx="10913372" cy="10913371"/>
          </a:xfrm>
          <a:prstGeom prst="rect">
            <a:avLst/>
          </a:prstGeom>
        </p:spPr>
        <p:txBody>
          <a:bodyPr lIns="91439" tIns="45719" rIns="91439" bIns="45719">
            <a:noAutofit/>
          </a:bodyPr>
          <a:lstStyle/>
          <a:p>
            <a:endParaRPr/>
          </a:p>
        </p:txBody>
      </p:sp>
      <p:sp>
        <p:nvSpPr>
          <p:cNvPr id="78"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pic>
        <p:nvPicPr>
          <p:cNvPr id="79"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80" name="Tuwaiq Academy LogoWaterMark-01-01.png" descr="Tuwaiq Academy LogoWaterMark-01-01.png"/>
          <p:cNvPicPr>
            <a:picLocks noChangeAspect="1"/>
          </p:cNvPicPr>
          <p:nvPr/>
        </p:nvPicPr>
        <p:blipFill>
          <a:blip r:embed="rId3">
            <a:alphaModFix amt="50159"/>
          </a:blip>
          <a:stretch>
            <a:fillRect/>
          </a:stretch>
        </p:blipFill>
        <p:spPr>
          <a:xfrm>
            <a:off x="2141904" y="-7352294"/>
            <a:ext cx="20100192" cy="28420588"/>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Slide Subtitle</a:t>
            </a:r>
          </a:p>
        </p:txBody>
      </p:sp>
      <p:pic>
        <p:nvPicPr>
          <p:cNvPr id="101"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02" name="Dotline-01.png" descr="Dotline-01.png"/>
          <p:cNvPicPr>
            <a:picLocks noChangeAspect="1"/>
          </p:cNvPicPr>
          <p:nvPr/>
        </p:nvPicPr>
        <p:blipFill>
          <a:blip r:embed="rId3"/>
          <a:stretch>
            <a:fillRect/>
          </a:stretch>
        </p:blipFill>
        <p:spPr>
          <a:xfrm>
            <a:off x="159472" y="-2525380"/>
            <a:ext cx="9700513" cy="13716001"/>
          </a:xfrm>
          <a:prstGeom prst="rect">
            <a:avLst/>
          </a:prstGeom>
          <a:ln w="12700">
            <a:miter lim="400000"/>
          </a:ln>
        </p:spPr>
      </p:pic>
      <p:pic>
        <p:nvPicPr>
          <p:cNvPr id="103"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11"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112"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algn="l" defTabSz="825500">
              <a:lnSpc>
                <a:spcPct val="100000"/>
              </a:lnSpc>
              <a:spcBef>
                <a:spcPts val="0"/>
              </a:spcBef>
              <a:buSzTx/>
              <a:buNone/>
              <a:defRPr sz="5500" b="1"/>
            </a:lvl1pPr>
          </a:lstStyle>
          <a:p>
            <a:pPr rtl="0">
              <a:defRPr/>
            </a:pPr>
            <a:r>
              <a:t>Agenda Subtitle</a:t>
            </a:r>
          </a:p>
        </p:txBody>
      </p:sp>
      <p:sp>
        <p:nvSpPr>
          <p:cNvPr id="113"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pic>
        <p:nvPicPr>
          <p:cNvPr id="11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15" name="Dotline-02.png" descr="Dotline-02.png"/>
          <p:cNvPicPr>
            <a:picLocks noChangeAspect="1"/>
          </p:cNvPicPr>
          <p:nvPr/>
        </p:nvPicPr>
        <p:blipFill>
          <a:blip r:embed="rId3"/>
          <a:stretch>
            <a:fillRect/>
          </a:stretch>
        </p:blipFill>
        <p:spPr>
          <a:xfrm>
            <a:off x="-4451082" y="0"/>
            <a:ext cx="9700512" cy="13716001"/>
          </a:xfrm>
          <a:prstGeom prst="rect">
            <a:avLst/>
          </a:prstGeom>
          <a:ln w="12700">
            <a:miter lim="400000"/>
          </a:ln>
        </p:spPr>
      </p:pic>
      <p:pic>
        <p:nvPicPr>
          <p:cNvPr id="116"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pic>
        <p:nvPicPr>
          <p:cNvPr id="124"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25" name="Dotline-01.png" descr="Dotline-01.png"/>
          <p:cNvPicPr>
            <a:picLocks noChangeAspect="1"/>
          </p:cNvPicPr>
          <p:nvPr/>
        </p:nvPicPr>
        <p:blipFill>
          <a:blip r:embed="rId3"/>
          <a:stretch>
            <a:fillRect/>
          </a:stretch>
        </p:blipFill>
        <p:spPr>
          <a:xfrm>
            <a:off x="-987801" y="-1621804"/>
            <a:ext cx="9700512" cy="13716001"/>
          </a:xfrm>
          <a:prstGeom prst="rect">
            <a:avLst/>
          </a:prstGeom>
          <a:ln w="12700">
            <a:miter lim="400000"/>
          </a:ln>
        </p:spPr>
      </p:pic>
      <p:sp>
        <p:nvSpPr>
          <p:cNvPr id="126" name="Rectangle"/>
          <p:cNvSpPr txBox="1">
            <a:spLocks noGrp="1"/>
          </p:cNvSpPr>
          <p:nvPr>
            <p:ph type="body" sz="quarter" idx="21"/>
          </p:nvPr>
        </p:nvSpPr>
        <p:spPr>
          <a:xfrm>
            <a:off x="20006181" y="3163652"/>
            <a:ext cx="3045544" cy="8205375"/>
          </a:xfrm>
          <a:prstGeom prst="rect">
            <a:avLst/>
          </a:prstGeom>
        </p:spPr>
        <p:txBody>
          <a:bodyPr anchor="ctr"/>
          <a:lstStyle/>
          <a:p>
            <a:pPr marL="0" lvl="1" indent="457200" algn="l" rtl="0">
              <a:buSzTx/>
              <a:buNone/>
              <a:defRPr>
                <a:solidFill>
                  <a:srgbClr val="000000"/>
                </a:solidFill>
                <a:latin typeface="+mn-lt"/>
                <a:ea typeface="+mn-ea"/>
                <a:cs typeface="+mn-cs"/>
                <a:sym typeface="Helvetica Neue"/>
              </a:defRPr>
            </a:pPr>
            <a:endParaRPr/>
          </a:p>
        </p:txBody>
      </p:sp>
      <p:sp>
        <p:nvSpPr>
          <p:cNvPr id="127" name="Rectangle"/>
          <p:cNvSpPr txBox="1">
            <a:spLocks noGrp="1"/>
          </p:cNvSpPr>
          <p:nvPr>
            <p:ph type="body" idx="22"/>
          </p:nvPr>
        </p:nvSpPr>
        <p:spPr>
          <a:xfrm>
            <a:off x="1780557" y="3163652"/>
            <a:ext cx="17993860" cy="8205375"/>
          </a:xfrm>
          <a:prstGeom prst="rect">
            <a:avLst/>
          </a:prstGeom>
        </p:spPr>
        <p:txBody>
          <a:bodyPr anchor="ctr"/>
          <a:lstStyle/>
          <a:p>
            <a:pPr marL="0" indent="0" algn="l" rtl="0">
              <a:buSzTx/>
              <a:buNone/>
              <a:defRPr>
                <a:solidFill>
                  <a:srgbClr val="6B7076"/>
                </a:solidFill>
                <a:latin typeface="+mn-lt"/>
                <a:ea typeface="+mn-ea"/>
                <a:cs typeface="+mn-cs"/>
                <a:sym typeface="Helvetica Neue"/>
              </a:defRPr>
            </a:pPr>
            <a:endParaRPr/>
          </a:p>
        </p:txBody>
      </p:sp>
      <p:sp>
        <p:nvSpPr>
          <p:cNvPr id="128" name="Time : 30 min"/>
          <p:cNvSpPr txBox="1">
            <a:spLocks noGrp="1"/>
          </p:cNvSpPr>
          <p:nvPr>
            <p:ph type="body" sz="quarter" idx="23"/>
          </p:nvPr>
        </p:nvSpPr>
        <p:spPr>
          <a:xfrm>
            <a:off x="1759560" y="1813733"/>
            <a:ext cx="7656921" cy="817668"/>
          </a:xfrm>
          <a:prstGeom prst="rect">
            <a:avLst/>
          </a:prstGeom>
        </p:spPr>
        <p:txBody>
          <a:bodyPr anchor="ctr"/>
          <a:lstStyle>
            <a:lvl1pPr marL="0" indent="0" algn="l">
              <a:lnSpc>
                <a:spcPct val="100000"/>
              </a:lnSpc>
              <a:spcBef>
                <a:spcPts val="0"/>
              </a:spcBef>
              <a:buSzTx/>
              <a:buNone/>
              <a:defRPr sz="2400">
                <a:latin typeface="+mn-lt"/>
                <a:ea typeface="+mn-ea"/>
                <a:cs typeface="+mn-cs"/>
                <a:sym typeface="Helvetica Neue"/>
              </a:defRPr>
            </a:lvl1pPr>
          </a:lstStyle>
          <a:p>
            <a:r>
              <a:t>Time : 30 min </a:t>
            </a:r>
          </a:p>
        </p:txBody>
      </p:sp>
      <p:sp>
        <p:nvSpPr>
          <p:cNvPr id="129" name="Titile"/>
          <p:cNvSpPr txBox="1">
            <a:spLocks noGrp="1"/>
          </p:cNvSpPr>
          <p:nvPr>
            <p:ph type="body" sz="quarter" idx="24"/>
          </p:nvPr>
        </p:nvSpPr>
        <p:spPr>
          <a:xfrm>
            <a:off x="12115931" y="1813733"/>
            <a:ext cx="7656922" cy="817668"/>
          </a:xfrm>
          <a:prstGeom prst="rect">
            <a:avLst/>
          </a:prstGeom>
        </p:spPr>
        <p:txBody>
          <a:bodyPr anchor="ctr"/>
          <a:lstStyle>
            <a:lvl1pPr marL="0" indent="0" defTabSz="1365469">
              <a:lnSpc>
                <a:spcPct val="80000"/>
              </a:lnSpc>
              <a:spcBef>
                <a:spcPts val="0"/>
              </a:spcBef>
              <a:buSzTx/>
              <a:buNone/>
              <a:defRPr sz="4760" b="1" spc="-95">
                <a:solidFill>
                  <a:srgbClr val="6B7076"/>
                </a:solidFill>
                <a:latin typeface="+mn-lt"/>
                <a:ea typeface="+mn-ea"/>
                <a:cs typeface="+mn-cs"/>
                <a:sym typeface="Helvetica Neue"/>
              </a:defRPr>
            </a:lvl1pPr>
          </a:lstStyle>
          <a:p>
            <a:r>
              <a:t>Titile</a:t>
            </a:r>
          </a:p>
        </p:txBody>
      </p:sp>
      <p:pic>
        <p:nvPicPr>
          <p:cNvPr id="130"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50"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algn="l" defTabSz="825500">
              <a:lnSpc>
                <a:spcPct val="100000"/>
              </a:lnSpc>
              <a:spcBef>
                <a:spcPts val="0"/>
              </a:spcBef>
              <a:buSzTx/>
              <a:buNone/>
              <a:defRPr sz="3600" b="1"/>
            </a:lvl1pPr>
          </a:lstStyle>
          <a:p>
            <a:pPr rtl="0">
              <a:defRPr/>
            </a:pPr>
            <a:r>
              <a:t>Attribution</a:t>
            </a:r>
          </a:p>
        </p:txBody>
      </p:sp>
      <p:sp>
        <p:nvSpPr>
          <p:cNvPr id="151"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vl1pPr>
            <a:lvl2pPr marL="638923" indent="-12700">
              <a:spcBef>
                <a:spcPts val="0"/>
              </a:spcBef>
              <a:buSzTx/>
              <a:buNone/>
              <a:defRPr sz="8500" spc="-170"/>
            </a:lvl2pPr>
            <a:lvl3pPr marL="638923" indent="444500">
              <a:spcBef>
                <a:spcPts val="0"/>
              </a:spcBef>
              <a:buSzTx/>
              <a:buNone/>
              <a:defRPr sz="8500" spc="-170"/>
            </a:lvl3pPr>
            <a:lvl4pPr marL="638923" indent="901700">
              <a:spcBef>
                <a:spcPts val="0"/>
              </a:spcBef>
              <a:buSzTx/>
              <a:buNone/>
              <a:defRPr sz="8500" spc="-170"/>
            </a:lvl4pPr>
            <a:lvl5pPr marL="638923" indent="1358900">
              <a:spcBef>
                <a:spcPts val="0"/>
              </a:spcBef>
              <a:buSzTx/>
              <a:buNone/>
              <a:defRPr sz="8500" spc="-170"/>
            </a:lvl5pPr>
          </a:lstStyle>
          <a:p>
            <a:r>
              <a:t>“Notable Quote”</a:t>
            </a:r>
          </a:p>
          <a:p>
            <a:pPr lvl="1"/>
            <a:endParaRPr/>
          </a:p>
          <a:p>
            <a:pPr lvl="2"/>
            <a:endParaRPr/>
          </a:p>
          <a:p>
            <a:pPr lvl="3"/>
            <a:endParaRPr/>
          </a:p>
          <a:p>
            <a:pPr lvl="4"/>
            <a:endParaRPr/>
          </a:p>
        </p:txBody>
      </p:sp>
      <p:pic>
        <p:nvPicPr>
          <p:cNvPr id="152" name="Tuwaiq1000-google-logo-01.png" descr="Tuwaiq1000-google-logo-01.png"/>
          <p:cNvPicPr>
            <a:picLocks noChangeAspect="1"/>
          </p:cNvPicPr>
          <p:nvPr/>
        </p:nvPicPr>
        <p:blipFill>
          <a:blip r:embed="rId2"/>
          <a:stretch>
            <a:fillRect/>
          </a:stretch>
        </p:blipFill>
        <p:spPr>
          <a:xfrm>
            <a:off x="502625" y="10970685"/>
            <a:ext cx="6194032" cy="3363691"/>
          </a:xfrm>
          <a:prstGeom prst="rect">
            <a:avLst/>
          </a:prstGeom>
          <a:ln w="12700">
            <a:miter lim="400000"/>
          </a:ln>
        </p:spPr>
      </p:pic>
      <p:pic>
        <p:nvPicPr>
          <p:cNvPr id="153" name="Dotline-01.png" descr="Dotline-01.png"/>
          <p:cNvPicPr>
            <a:picLocks noChangeAspect="1"/>
          </p:cNvPicPr>
          <p:nvPr/>
        </p:nvPicPr>
        <p:blipFill>
          <a:blip r:embed="rId3"/>
          <a:stretch>
            <a:fillRect/>
          </a:stretch>
        </p:blipFill>
        <p:spPr>
          <a:xfrm>
            <a:off x="379147" y="-3081427"/>
            <a:ext cx="9700513" cy="13716001"/>
          </a:xfrm>
          <a:prstGeom prst="rect">
            <a:avLst/>
          </a:prstGeom>
          <a:ln w="12700">
            <a:miter lim="400000"/>
          </a:ln>
        </p:spPr>
      </p:pic>
      <p:pic>
        <p:nvPicPr>
          <p:cNvPr id="154" name="Tuwaiq Academy LogoWaterMark-01-01.png" descr="Tuwaiq Academy LogoWaterMark-01-01.png"/>
          <p:cNvPicPr>
            <a:picLocks noChangeAspect="1"/>
          </p:cNvPicPr>
          <p:nvPr/>
        </p:nvPicPr>
        <p:blipFill>
          <a:blip r:embed="rId4">
            <a:alphaModFix amt="50159"/>
          </a:blip>
          <a:stretch>
            <a:fillRect/>
          </a:stretch>
        </p:blipFill>
        <p:spPr>
          <a:xfrm>
            <a:off x="2141904" y="-7352294"/>
            <a:ext cx="20100192" cy="28420588"/>
          </a:xfrm>
          <a:prstGeom prst="rect">
            <a:avLst/>
          </a:prstGeom>
          <a:ln w="12700">
            <a:miter lim="400000"/>
          </a:ln>
        </p:spPr>
      </p:pic>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r" rtl="1">
              <a:defRPr/>
            </a:lvl1p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r" rtl="1">
              <a:defRPr/>
            </a:lvl1pPr>
            <a:lvl2pPr algn="r" rtl="1">
              <a:defRPr/>
            </a:lvl2pPr>
            <a:lvl3pPr algn="r" rtl="1">
              <a:defRPr/>
            </a:lvl3pPr>
            <a:lvl4pPr algn="r" rtl="1">
              <a:defRPr/>
            </a:lvl4pPr>
            <a:lvl5pPr algn="r" rtl="1">
              <a:defRPr/>
            </a:lvl5pPr>
          </a:lstStyle>
          <a:p>
            <a:r>
              <a:t>Slide bullet text</a:t>
            </a:r>
          </a:p>
          <a:p>
            <a:pPr lvl="1"/>
            <a:endParaRPr/>
          </a:p>
          <a:p>
            <a:pPr lvl="2"/>
            <a:endParaRPr/>
          </a:p>
          <a:p>
            <a:pPr lvl="3"/>
            <a:endParaRPr/>
          </a:p>
          <a:p>
            <a:pPr lvl="4"/>
            <a:endParaRPr/>
          </a:p>
        </p:txBody>
      </p:sp>
      <p:pic>
        <p:nvPicPr>
          <p:cNvPr id="4" name="Tuwaiq1000-google-logo-01.png" descr="Tuwaiq1000-google-logo-01.png"/>
          <p:cNvPicPr>
            <a:picLocks noChangeAspect="1"/>
          </p:cNvPicPr>
          <p:nvPr/>
        </p:nvPicPr>
        <p:blipFill>
          <a:blip r:embed="rId12"/>
          <a:stretch>
            <a:fillRect/>
          </a:stretch>
        </p:blipFill>
        <p:spPr>
          <a:xfrm>
            <a:off x="502625" y="10970685"/>
            <a:ext cx="6194032" cy="3363691"/>
          </a:xfrm>
          <a:prstGeom prst="rect">
            <a:avLst/>
          </a:prstGeom>
          <a:ln w="12700">
            <a:miter lim="400000"/>
          </a:ln>
        </p:spPr>
      </p:pic>
      <p:pic>
        <p:nvPicPr>
          <p:cNvPr id="5" name="Tuwaiq Academy LogoWaterMark-01-01.png" descr="Tuwaiq Academy LogoWaterMark-01-01.png"/>
          <p:cNvPicPr>
            <a:picLocks noChangeAspect="1"/>
          </p:cNvPicPr>
          <p:nvPr/>
        </p:nvPicPr>
        <p:blipFill>
          <a:blip r:embed="rId13">
            <a:alphaModFix amt="50159"/>
          </a:blip>
          <a:stretch>
            <a:fillRect/>
          </a:stretch>
        </p:blipFill>
        <p:spPr>
          <a:xfrm>
            <a:off x="2141904" y="-7352294"/>
            <a:ext cx="20100192" cy="28420588"/>
          </a:xfrm>
          <a:prstGeom prst="rect">
            <a:avLst/>
          </a:prstGeom>
          <a:ln w="12700">
            <a:miter lim="400000"/>
          </a:ln>
        </p:spPr>
      </p:pic>
      <p:pic>
        <p:nvPicPr>
          <p:cNvPr id="6" name="Dotline-02.png" descr="Dotline-02.png"/>
          <p:cNvPicPr>
            <a:picLocks noChangeAspect="1"/>
          </p:cNvPicPr>
          <p:nvPr/>
        </p:nvPicPr>
        <p:blipFill>
          <a:blip r:embed="rId14"/>
          <a:stretch>
            <a:fillRect/>
          </a:stretch>
        </p:blipFill>
        <p:spPr>
          <a:xfrm>
            <a:off x="-4451082" y="0"/>
            <a:ext cx="9700512" cy="13716001"/>
          </a:xfrm>
          <a:prstGeom prst="rect">
            <a:avLst/>
          </a:prstGeom>
          <a:ln w="12700">
            <a:miter lim="400000"/>
          </a:ln>
        </p:spPr>
      </p:pic>
      <p:sp>
        <p:nvSpPr>
          <p:cNvPr id="7"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60" r:id="rId9"/>
    <p:sldLayoutId id="2147483662" r:id="rId10"/>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5E5E5E"/>
          </a:solidFill>
          <a:uFillTx/>
          <a:latin typeface="Helvetica"/>
          <a:ea typeface="Helvetica"/>
          <a:cs typeface="Helvetica"/>
          <a:sym typeface="Helvetica"/>
        </a:defRPr>
      </a:lvl9pPr>
    </p:titleStyle>
    <p:bodyStyle>
      <a:lvl1pPr marL="381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1pPr>
      <a:lvl2pPr marL="990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2pPr>
      <a:lvl3pPr marL="1600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3pPr>
      <a:lvl4pPr marL="2209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4pPr>
      <a:lvl5pPr marL="28194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5pPr>
      <a:lvl6pPr marL="34290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6pPr>
      <a:lvl7pPr marL="40386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7pPr>
      <a:lvl8pPr marL="46482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8pPr>
      <a:lvl9pPr marL="5257800" marR="0" indent="-381000" algn="l" defTabSz="2438338" latinLnBrk="0">
        <a:lnSpc>
          <a:spcPct val="90000"/>
        </a:lnSpc>
        <a:spcBef>
          <a:spcPts val="4500"/>
        </a:spcBef>
        <a:spcAft>
          <a:spcPts val="0"/>
        </a:spcAft>
        <a:buClrTx/>
        <a:buSzPct val="123000"/>
        <a:buFontTx/>
        <a:buChar char="•"/>
        <a:tabLst/>
        <a:defRPr sz="3000" b="0" i="0" u="none" strike="noStrike" cap="none" spc="0" baseline="0">
          <a:solidFill>
            <a:srgbClr val="5E5E5E"/>
          </a:solidFill>
          <a:uFillTx/>
          <a:latin typeface="Helvetica"/>
          <a:ea typeface="Helvetica"/>
          <a:cs typeface="Helvetica"/>
          <a:sym typeface="Helvetica"/>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MFuwkrseXVE" TargetMode="External"/><Relationship Id="rId2" Type="http://schemas.openxmlformats.org/officeDocument/2006/relationships/hyperlink" Target="https://www.youtube.com/watch?v=A63UxsQsEbU&amp;list=PL4cUxeGkcC9g9gP2onazU5-2M-AzA8eBw&amp;index=1" TargetMode="Externa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nextjs.org/docs/basic-features/data-fetching"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resentation Title"/>
          <p:cNvSpPr txBox="1">
            <a:spLocks noGrp="1"/>
          </p:cNvSpPr>
          <p:nvPr>
            <p:ph type="ctrTitle"/>
          </p:nvPr>
        </p:nvSpPr>
        <p:spPr>
          <a:prstGeom prst="rect">
            <a:avLst/>
          </a:prstGeom>
        </p:spPr>
        <p:txBody>
          <a:bodyPr/>
          <a:lstStyle/>
          <a:p>
            <a:pPr algn="l" rtl="0">
              <a:defRPr/>
            </a:pPr>
            <a:r>
              <a:rPr lang="en-US" dirty="0"/>
              <a:t>Next JS</a:t>
            </a:r>
            <a:endParaRPr dirty="0"/>
          </a:p>
        </p:txBody>
      </p:sp>
      <p:sp>
        <p:nvSpPr>
          <p:cNvPr id="198" name="Presentation Subtitle"/>
          <p:cNvSpPr txBox="1">
            <a:spLocks noGrp="1"/>
          </p:cNvSpPr>
          <p:nvPr>
            <p:ph type="subTitle" sz="quarter" idx="1"/>
          </p:nvPr>
        </p:nvSpPr>
        <p:spPr>
          <a:prstGeom prst="rect">
            <a:avLst/>
          </a:prstGeom>
        </p:spPr>
        <p:txBody>
          <a:bodyPr/>
          <a:lstStyle/>
          <a:p>
            <a:pPr algn="l" rtl="0">
              <a:defRPr/>
            </a:pPr>
            <a:endParaRPr dirty="0"/>
          </a:p>
        </p:txBody>
      </p:sp>
      <p:pic>
        <p:nvPicPr>
          <p:cNvPr id="4" name="Picture 3" descr="Logo&#10;&#10;Description automatically generated">
            <a:extLst>
              <a:ext uri="{FF2B5EF4-FFF2-40B4-BE49-F238E27FC236}">
                <a16:creationId xmlns:a16="http://schemas.microsoft.com/office/drawing/2014/main" id="{59BF6FDF-2B33-734C-B9E9-23E0318C828B}"/>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847240" y="12052718"/>
            <a:ext cx="2271440" cy="1605774"/>
          </a:xfrm>
          <a:prstGeom prst="rect">
            <a:avLst/>
          </a:prstGeom>
        </p:spPr>
      </p:pic>
      <p:pic>
        <p:nvPicPr>
          <p:cNvPr id="5" name="Picture 2">
            <a:extLst>
              <a:ext uri="{FF2B5EF4-FFF2-40B4-BE49-F238E27FC236}">
                <a16:creationId xmlns:a16="http://schemas.microsoft.com/office/drawing/2014/main" id="{C290F76C-45B4-D34E-9C74-C1487BFBFD05}"/>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648640" y="12429266"/>
            <a:ext cx="1505130" cy="752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499" y="4248504"/>
            <a:ext cx="21900623" cy="8256630"/>
          </a:xfrm>
          <a:prstGeom prst="rect">
            <a:avLst/>
          </a:prstGeom>
        </p:spPr>
        <p:txBody>
          <a:bodyPr/>
          <a:lstStyle/>
          <a:p>
            <a:pPr algn="l" rtl="0">
              <a:defRPr/>
            </a:pPr>
            <a:r>
              <a:rPr lang="en-US" dirty="0"/>
              <a:t>If a page has dynamic routes (documentation) and uses </a:t>
            </a:r>
            <a:r>
              <a:rPr lang="en-US" dirty="0" err="1"/>
              <a:t>getStaticProps</a:t>
            </a:r>
            <a:r>
              <a:rPr lang="en-US" dirty="0"/>
              <a:t> it needs to define a list of paths that have to be rendered to HTML at build time.</a:t>
            </a:r>
          </a:p>
          <a:p>
            <a:pPr algn="l" rtl="0">
              <a:defRPr/>
            </a:pPr>
            <a:r>
              <a:rPr lang="en-US" dirty="0"/>
              <a:t>If you export an async function called </a:t>
            </a:r>
            <a:r>
              <a:rPr lang="en-US" dirty="0" err="1"/>
              <a:t>getStaticPaths</a:t>
            </a:r>
            <a:r>
              <a:rPr lang="en-US" dirty="0"/>
              <a:t> from a page that uses dynamic routes, Next.js will statically pre-render all the paths specified by </a:t>
            </a:r>
            <a:r>
              <a:rPr lang="en-US" dirty="0" err="1"/>
              <a:t>getStaticPaths</a:t>
            </a:r>
            <a:r>
              <a:rPr lang="en-US" dirty="0"/>
              <a:t>.</a:t>
            </a:r>
            <a:endParaRPr dirty="0"/>
          </a:p>
        </p:txBody>
      </p:sp>
      <p:sp>
        <p:nvSpPr>
          <p:cNvPr id="203" name="Slide Title"/>
          <p:cNvSpPr txBox="1">
            <a:spLocks noGrp="1"/>
          </p:cNvSpPr>
          <p:nvPr>
            <p:ph type="title"/>
          </p:nvPr>
        </p:nvSpPr>
        <p:spPr>
          <a:xfrm>
            <a:off x="1206500" y="1079500"/>
            <a:ext cx="22214610" cy="1435100"/>
          </a:xfrm>
          <a:prstGeom prst="rect">
            <a:avLst/>
          </a:prstGeom>
        </p:spPr>
        <p:txBody>
          <a:bodyPr>
            <a:normAutofit fontScale="90000"/>
          </a:bodyPr>
          <a:lstStyle/>
          <a:p>
            <a:pPr algn="l" rtl="0">
              <a:defRPr/>
            </a:pPr>
            <a:r>
              <a:rPr lang="en-US" dirty="0"/>
              <a:t>Fetching Data </a:t>
            </a:r>
            <a:br>
              <a:rPr lang="en-US" dirty="0"/>
            </a:br>
            <a:r>
              <a:rPr lang="en-US" dirty="0"/>
              <a:t>Dynamic Routes </a:t>
            </a:r>
            <a:br>
              <a:rPr lang="en-US" dirty="0"/>
            </a:br>
            <a:r>
              <a:rPr lang="en-US" dirty="0"/>
              <a:t>Fetching a Single Item(</a:t>
            </a:r>
            <a:r>
              <a:rPr lang="en-US" dirty="0" err="1"/>
              <a:t>getStaticProps</a:t>
            </a:r>
            <a:r>
              <a:rPr lang="en-US" dirty="0"/>
              <a:t>)</a:t>
            </a:r>
          </a:p>
        </p:txBody>
      </p:sp>
      <p:sp>
        <p:nvSpPr>
          <p:cNvPr id="4" name="عنصر نائب للصورة 3">
            <a:extLst>
              <a:ext uri="{FF2B5EF4-FFF2-40B4-BE49-F238E27FC236}">
                <a16:creationId xmlns:a16="http://schemas.microsoft.com/office/drawing/2014/main" id="{BBD0850C-6D30-436E-B658-96D5A6B8C415}"/>
              </a:ext>
            </a:extLst>
          </p:cNvPr>
          <p:cNvSpPr>
            <a:spLocks noGrp="1"/>
          </p:cNvSpPr>
          <p:nvPr>
            <p:ph type="pic" sz="half" idx="22"/>
          </p:nvPr>
        </p:nvSpPr>
        <p:spPr/>
      </p:sp>
      <p:pic>
        <p:nvPicPr>
          <p:cNvPr id="8" name="صورة 7">
            <a:extLst>
              <a:ext uri="{FF2B5EF4-FFF2-40B4-BE49-F238E27FC236}">
                <a16:creationId xmlns:a16="http://schemas.microsoft.com/office/drawing/2014/main" id="{BB37E84C-3BFE-4BA9-BC93-FE7B09991FCB}"/>
              </a:ext>
            </a:extLst>
          </p:cNvPr>
          <p:cNvPicPr>
            <a:picLocks noChangeAspect="1"/>
          </p:cNvPicPr>
          <p:nvPr/>
        </p:nvPicPr>
        <p:blipFill rotWithShape="1">
          <a:blip r:embed="rId2"/>
          <a:srcRect l="37318" t="27151" r="18182" b="43758"/>
          <a:stretch/>
        </p:blipFill>
        <p:spPr>
          <a:xfrm>
            <a:off x="706582" y="7255487"/>
            <a:ext cx="13497449" cy="4963293"/>
          </a:xfrm>
          <a:prstGeom prst="rect">
            <a:avLst/>
          </a:prstGeom>
        </p:spPr>
      </p:pic>
      <p:pic>
        <p:nvPicPr>
          <p:cNvPr id="6" name="صورة 5">
            <a:extLst>
              <a:ext uri="{FF2B5EF4-FFF2-40B4-BE49-F238E27FC236}">
                <a16:creationId xmlns:a16="http://schemas.microsoft.com/office/drawing/2014/main" id="{A7FF58B2-1A25-45D3-906A-AFDA79117339}"/>
              </a:ext>
            </a:extLst>
          </p:cNvPr>
          <p:cNvPicPr>
            <a:picLocks noChangeAspect="1"/>
          </p:cNvPicPr>
          <p:nvPr/>
        </p:nvPicPr>
        <p:blipFill rotWithShape="1">
          <a:blip r:embed="rId3"/>
          <a:srcRect l="21130" t="42364" r="17620" b="9389"/>
          <a:stretch/>
        </p:blipFill>
        <p:spPr>
          <a:xfrm>
            <a:off x="12736995" y="8482603"/>
            <a:ext cx="11201400" cy="4963293"/>
          </a:xfrm>
          <a:prstGeom prst="rect">
            <a:avLst/>
          </a:prstGeom>
        </p:spPr>
      </p:pic>
    </p:spTree>
    <p:extLst>
      <p:ext uri="{BB962C8B-B14F-4D97-AF65-F5344CB8AC3E}">
        <p14:creationId xmlns:p14="http://schemas.microsoft.com/office/powerpoint/2010/main" val="127072096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p:cNvSpPr txBox="1">
            <a:spLocks noGrp="1"/>
          </p:cNvSpPr>
          <p:nvPr>
            <p:ph type="body" idx="22"/>
          </p:nvPr>
        </p:nvSpPr>
        <p:spPr>
          <a:prstGeom prst="rect">
            <a:avLst/>
          </a:prstGeom>
        </p:spPr>
        <p:txBody>
          <a:bodyPr/>
          <a:lstStyle/>
          <a:p>
            <a:pPr algn="l" rtl="0">
              <a:buSzTx/>
              <a:defRPr>
                <a:solidFill>
                  <a:srgbClr val="6B7076"/>
                </a:solidFill>
                <a:latin typeface="+mn-lt"/>
                <a:ea typeface="+mn-ea"/>
                <a:cs typeface="+mn-cs"/>
                <a:sym typeface="Helvetica Neue"/>
              </a:defRPr>
            </a:pPr>
            <a:r>
              <a:rPr lang="en-US" dirty="0">
                <a:hlinkClick r:id="rId2"/>
              </a:rPr>
              <a:t>https://www.youtube.com/watch?v=A63UxsQsEbU&amp;list=PL4cUxeGkcC9g9gP2onazU5-2M-AzA8eBw&amp;index=1</a:t>
            </a:r>
            <a:endParaRPr lang="en-US" dirty="0"/>
          </a:p>
          <a:p>
            <a:pPr algn="l" rtl="0">
              <a:buSzTx/>
              <a:defRPr>
                <a:solidFill>
                  <a:srgbClr val="6B7076"/>
                </a:solidFill>
                <a:latin typeface="+mn-lt"/>
                <a:ea typeface="+mn-ea"/>
                <a:cs typeface="+mn-cs"/>
                <a:sym typeface="Helvetica Neue"/>
              </a:defRPr>
            </a:pPr>
            <a:r>
              <a:rPr lang="en-US" dirty="0">
                <a:hlinkClick r:id="rId3"/>
              </a:rPr>
              <a:t>https://www.youtube.com/watch?v=MFuwkrseXVE</a:t>
            </a:r>
            <a:endParaRPr lang="en-US" dirty="0"/>
          </a:p>
          <a:p>
            <a:pPr algn="l" rtl="0">
              <a:buSzTx/>
              <a:defRPr>
                <a:solidFill>
                  <a:srgbClr val="6B7076"/>
                </a:solidFill>
                <a:latin typeface="+mn-lt"/>
                <a:ea typeface="+mn-ea"/>
                <a:cs typeface="+mn-cs"/>
                <a:sym typeface="Helvetica Neue"/>
              </a:defRPr>
            </a:pPr>
            <a:endParaRPr dirty="0"/>
          </a:p>
        </p:txBody>
      </p:sp>
      <p:sp>
        <p:nvSpPr>
          <p:cNvPr id="231" name="Rectangle"/>
          <p:cNvSpPr txBox="1">
            <a:spLocks noGrp="1"/>
          </p:cNvSpPr>
          <p:nvPr>
            <p:ph type="body" idx="24"/>
          </p:nvPr>
        </p:nvSpPr>
        <p:spPr>
          <a:xfrm>
            <a:off x="9410053" y="1591857"/>
            <a:ext cx="4865784" cy="817668"/>
          </a:xfrm>
          <a:prstGeom prst="rect">
            <a:avLst/>
          </a:prstGeom>
        </p:spPr>
        <p:txBody>
          <a:bodyPr>
            <a:normAutofit fontScale="85000" lnSpcReduction="20000"/>
          </a:bodyPr>
          <a:lstStyle/>
          <a:p>
            <a:pPr algn="l" defTabSz="2438338" rtl="0">
              <a:defRPr sz="8500" spc="-170"/>
            </a:pPr>
            <a:r>
              <a:rPr lang="en-US" dirty="0"/>
              <a:t>Resources</a:t>
            </a:r>
            <a:endParaRPr dirty="0"/>
          </a:p>
        </p:txBody>
      </p:sp>
      <p:sp>
        <p:nvSpPr>
          <p:cNvPr id="232" name="Rounded Rectangle"/>
          <p:cNvSpPr/>
          <p:nvPr/>
        </p:nvSpPr>
        <p:spPr>
          <a:xfrm>
            <a:off x="21275731" y="657012"/>
            <a:ext cx="817669" cy="817668"/>
          </a:xfrm>
          <a:prstGeom prst="roundRect">
            <a:avLst>
              <a:gd name="adj" fmla="val 15000"/>
            </a:avLst>
          </a:prstGeom>
          <a:solidFill>
            <a:srgbClr val="4294A2"/>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3" name="Rounded Rectangle"/>
          <p:cNvSpPr/>
          <p:nvPr/>
        </p:nvSpPr>
        <p:spPr>
          <a:xfrm>
            <a:off x="22370648"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sp>
        <p:nvSpPr>
          <p:cNvPr id="234" name="Rounded Rectangle"/>
          <p:cNvSpPr/>
          <p:nvPr/>
        </p:nvSpPr>
        <p:spPr>
          <a:xfrm>
            <a:off x="20123869" y="657012"/>
            <a:ext cx="817669" cy="817668"/>
          </a:xfrm>
          <a:prstGeom prst="roundRect">
            <a:avLst>
              <a:gd name="adj" fmla="val 15000"/>
            </a:avLst>
          </a:prstGeom>
          <a:solidFill>
            <a:srgbClr val="D6D6D6"/>
          </a:solidFill>
          <a:ln w="12700">
            <a:miter lim="400000"/>
          </a:ln>
        </p:spPr>
        <p:txBody>
          <a:bodyPr lIns="50800" tIns="50800" rIns="50800" bIns="50800" anchor="ctr"/>
          <a:lstStyle/>
          <a:p>
            <a:pPr defTabSz="825500">
              <a:defRPr>
                <a:solidFill>
                  <a:srgbClr val="FFFFFF"/>
                </a:solidFill>
                <a:latin typeface="Helvetica Neue Medium"/>
                <a:ea typeface="Helvetica Neue Medium"/>
                <a:cs typeface="Helvetica Neue Medium"/>
                <a:sym typeface="Helvetica Neue Medium"/>
              </a:defRPr>
            </a:pPr>
            <a:endParaRPr/>
          </a:p>
        </p:txBody>
      </p:sp>
      <p:pic>
        <p:nvPicPr>
          <p:cNvPr id="235" name="Untitled-2_Android.png" descr="Untitled-2_Android.png"/>
          <p:cNvPicPr>
            <a:picLocks noChangeAspect="1"/>
          </p:cNvPicPr>
          <p:nvPr/>
        </p:nvPicPr>
        <p:blipFill>
          <a:blip r:embed="rId4"/>
          <a:stretch>
            <a:fillRect/>
          </a:stretch>
        </p:blipFill>
        <p:spPr>
          <a:xfrm>
            <a:off x="21834147" y="106978"/>
            <a:ext cx="1869689" cy="1869690"/>
          </a:xfrm>
          <a:prstGeom prst="rect">
            <a:avLst/>
          </a:prstGeom>
          <a:ln w="12700">
            <a:miter lim="400000"/>
          </a:ln>
        </p:spPr>
      </p:pic>
      <p:pic>
        <p:nvPicPr>
          <p:cNvPr id="236" name="Untitled-2_iOS.png" descr="Untitled-2_iOS.png"/>
          <p:cNvPicPr>
            <a:picLocks noChangeAspect="1"/>
          </p:cNvPicPr>
          <p:nvPr/>
        </p:nvPicPr>
        <p:blipFill>
          <a:blip r:embed="rId5"/>
          <a:stretch>
            <a:fillRect/>
          </a:stretch>
        </p:blipFill>
        <p:spPr>
          <a:xfrm>
            <a:off x="19677564" y="186684"/>
            <a:ext cx="1710278" cy="1710278"/>
          </a:xfrm>
          <a:prstGeom prst="rect">
            <a:avLst/>
          </a:prstGeom>
          <a:ln w="12700">
            <a:miter lim="400000"/>
          </a:ln>
        </p:spPr>
      </p:pic>
      <p:pic>
        <p:nvPicPr>
          <p:cNvPr id="237" name="Untitled-2_JS.png" descr="Untitled-2_JS.png"/>
          <p:cNvPicPr>
            <a:picLocks noChangeAspect="1"/>
          </p:cNvPicPr>
          <p:nvPr/>
        </p:nvPicPr>
        <p:blipFill>
          <a:blip r:embed="rId6"/>
          <a:stretch>
            <a:fillRect/>
          </a:stretch>
        </p:blipFill>
        <p:spPr>
          <a:xfrm>
            <a:off x="20829426" y="210707"/>
            <a:ext cx="1710278" cy="171027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algn="l" rtl="0">
              <a:defRPr/>
            </a:pPr>
            <a:r>
              <a:rPr lang="en-US" dirty="0"/>
              <a:t>React Framework that allows us to build web applications using JavaScript and React more quickly</a:t>
            </a:r>
          </a:p>
          <a:p>
            <a:pPr algn="l" rtl="0">
              <a:defRPr/>
            </a:pPr>
            <a:r>
              <a:rPr lang="en-US" dirty="0"/>
              <a:t>Better to use to create static and server-rendered applications</a:t>
            </a:r>
          </a:p>
          <a:p>
            <a:pPr algn="l" rtl="0">
              <a:defRPr/>
            </a:pPr>
            <a:r>
              <a:rPr lang="en-US" dirty="0"/>
              <a:t>Benefits of server-rendered apps: </a:t>
            </a:r>
          </a:p>
          <a:p>
            <a:pPr lvl="1" algn="l" rtl="0">
              <a:buFont typeface="Courier New" panose="02070309020205020404" pitchFamily="49" charset="0"/>
              <a:buChar char="o"/>
              <a:defRPr/>
            </a:pPr>
            <a:r>
              <a:rPr lang="en-US" dirty="0"/>
              <a:t>Faster initial page rendering</a:t>
            </a:r>
          </a:p>
          <a:p>
            <a:pPr lvl="1" algn="l" rtl="0">
              <a:buFont typeface="Courier New" panose="02070309020205020404" pitchFamily="49" charset="0"/>
              <a:buChar char="o"/>
              <a:defRPr/>
            </a:pPr>
            <a:r>
              <a:rPr lang="en-US" dirty="0"/>
              <a:t>Better search engine </a:t>
            </a:r>
            <a:r>
              <a:rPr lang="en-US" dirty="0" err="1"/>
              <a:t>optimisation</a:t>
            </a:r>
            <a:r>
              <a:rPr lang="en-US" dirty="0"/>
              <a:t> </a:t>
            </a:r>
          </a:p>
          <a:p>
            <a:pPr algn="l" rtl="0">
              <a:defRPr/>
            </a:pPr>
            <a:endParaRPr dirty="0"/>
          </a:p>
        </p:txBody>
      </p:sp>
      <p:sp>
        <p:nvSpPr>
          <p:cNvPr id="203" name="Slide Title"/>
          <p:cNvSpPr txBox="1">
            <a:spLocks noGrp="1"/>
          </p:cNvSpPr>
          <p:nvPr>
            <p:ph type="title"/>
          </p:nvPr>
        </p:nvSpPr>
        <p:spPr>
          <a:prstGeom prst="rect">
            <a:avLst/>
          </a:prstGeom>
        </p:spPr>
        <p:txBody>
          <a:bodyPr>
            <a:normAutofit fontScale="90000"/>
          </a:bodyPr>
          <a:lstStyle/>
          <a:p>
            <a:pPr algn="l" rtl="0">
              <a:defRPr/>
            </a:pPr>
            <a:r>
              <a:rPr lang="en-US" dirty="0"/>
              <a:t>What is Next.js? </a:t>
            </a:r>
            <a:br>
              <a:rPr lang="en-US" dirty="0"/>
            </a:br>
            <a:endParaRPr dirty="0"/>
          </a:p>
        </p:txBody>
      </p:sp>
      <p:sp>
        <p:nvSpPr>
          <p:cNvPr id="3" name="عنصر نائب للصورة 2">
            <a:extLst>
              <a:ext uri="{FF2B5EF4-FFF2-40B4-BE49-F238E27FC236}">
                <a16:creationId xmlns:a16="http://schemas.microsoft.com/office/drawing/2014/main" id="{AF4CDEC5-DE34-4B7A-B5A1-A95AC088DD94}"/>
              </a:ext>
            </a:extLst>
          </p:cNvPr>
          <p:cNvSpPr>
            <a:spLocks noGrp="1"/>
          </p:cNvSpPr>
          <p:nvPr>
            <p:ph type="pic" sz="half" idx="22"/>
          </p:nvPr>
        </p:nvSpPr>
        <p:spPr/>
      </p:sp>
      <p:pic>
        <p:nvPicPr>
          <p:cNvPr id="1026" name="Picture 2" descr="NextJS logo svg - Cool Logo">
            <a:extLst>
              <a:ext uri="{FF2B5EF4-FFF2-40B4-BE49-F238E27FC236}">
                <a16:creationId xmlns:a16="http://schemas.microsoft.com/office/drawing/2014/main" id="{F4088318-7C29-4A61-9D95-1CEF17590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7888" y="3280083"/>
            <a:ext cx="11885097" cy="71557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499" y="4248504"/>
            <a:ext cx="21900623" cy="8256630"/>
          </a:xfrm>
          <a:prstGeom prst="rect">
            <a:avLst/>
          </a:prstGeom>
        </p:spPr>
        <p:txBody>
          <a:bodyPr/>
          <a:lstStyle/>
          <a:p>
            <a:pPr algn="l" rtl="0">
              <a:defRPr/>
            </a:pPr>
            <a:endParaRPr lang="en-US" dirty="0"/>
          </a:p>
        </p:txBody>
      </p:sp>
      <p:sp>
        <p:nvSpPr>
          <p:cNvPr id="203" name="Slide Title"/>
          <p:cNvSpPr txBox="1">
            <a:spLocks noGrp="1"/>
          </p:cNvSpPr>
          <p:nvPr>
            <p:ph type="title"/>
          </p:nvPr>
        </p:nvSpPr>
        <p:spPr>
          <a:xfrm>
            <a:off x="1206499" y="1079500"/>
            <a:ext cx="20344246" cy="1435100"/>
          </a:xfrm>
          <a:prstGeom prst="rect">
            <a:avLst/>
          </a:prstGeom>
        </p:spPr>
        <p:txBody>
          <a:bodyPr>
            <a:normAutofit/>
          </a:bodyPr>
          <a:lstStyle/>
          <a:p>
            <a:pPr algn="l" rtl="0">
              <a:defRPr/>
            </a:pPr>
            <a:r>
              <a:rPr lang="en-US" dirty="0"/>
              <a:t>Next </a:t>
            </a:r>
            <a:r>
              <a:rPr lang="en-US" dirty="0" err="1"/>
              <a:t>js</a:t>
            </a:r>
            <a:r>
              <a:rPr lang="en-US" dirty="0"/>
              <a:t> Key features and benefits</a:t>
            </a:r>
            <a:endParaRPr dirty="0"/>
          </a:p>
        </p:txBody>
      </p:sp>
      <p:pic>
        <p:nvPicPr>
          <p:cNvPr id="3" name="صورة 2">
            <a:extLst>
              <a:ext uri="{FF2B5EF4-FFF2-40B4-BE49-F238E27FC236}">
                <a16:creationId xmlns:a16="http://schemas.microsoft.com/office/drawing/2014/main" id="{A941749C-FDF0-467D-AFA9-63B7DC73F48A}"/>
              </a:ext>
            </a:extLst>
          </p:cNvPr>
          <p:cNvPicPr>
            <a:picLocks noChangeAspect="1"/>
          </p:cNvPicPr>
          <p:nvPr/>
        </p:nvPicPr>
        <p:blipFill rotWithShape="1">
          <a:blip r:embed="rId2"/>
          <a:srcRect l="9129" t="22323" r="9166" b="8727"/>
          <a:stretch/>
        </p:blipFill>
        <p:spPr>
          <a:xfrm>
            <a:off x="4202157" y="4405746"/>
            <a:ext cx="15979685" cy="7585364"/>
          </a:xfrm>
          <a:prstGeom prst="rect">
            <a:avLst/>
          </a:prstGeom>
        </p:spPr>
      </p:pic>
    </p:spTree>
    <p:extLst>
      <p:ext uri="{BB962C8B-B14F-4D97-AF65-F5344CB8AC3E}">
        <p14:creationId xmlns:p14="http://schemas.microsoft.com/office/powerpoint/2010/main" val="5943069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499" y="4248504"/>
            <a:ext cx="21900623" cy="8256630"/>
          </a:xfrm>
          <a:prstGeom prst="rect">
            <a:avLst/>
          </a:prstGeom>
        </p:spPr>
        <p:txBody>
          <a:bodyPr/>
          <a:lstStyle/>
          <a:p>
            <a:pPr algn="l" rtl="0">
              <a:defRPr/>
            </a:pPr>
            <a:r>
              <a:rPr lang="en-US" dirty="0"/>
              <a:t>Open your command line interface and create a project with a meaningful name. </a:t>
            </a:r>
          </a:p>
          <a:p>
            <a:pPr marL="0" indent="0" algn="l" rtl="0">
              <a:buNone/>
              <a:defRPr/>
            </a:pPr>
            <a:r>
              <a:rPr lang="en-US" dirty="0"/>
              <a:t>E.g. </a:t>
            </a:r>
            <a:r>
              <a:rPr lang="en-US" dirty="0" err="1">
                <a:solidFill>
                  <a:srgbClr val="1AA0AD"/>
                </a:solidFill>
                <a:latin typeface="Consolas" panose="020B0609020204030204" pitchFamily="49" charset="0"/>
              </a:rPr>
              <a:t>npx</a:t>
            </a:r>
            <a:r>
              <a:rPr lang="en-US" dirty="0">
                <a:solidFill>
                  <a:srgbClr val="1AA0AD"/>
                </a:solidFill>
                <a:latin typeface="Consolas" panose="020B0609020204030204" pitchFamily="49" charset="0"/>
              </a:rPr>
              <a:t> create-next-app my-first-next-app</a:t>
            </a:r>
          </a:p>
          <a:p>
            <a:pPr algn="l" rtl="0">
              <a:defRPr/>
            </a:pPr>
            <a:r>
              <a:rPr lang="en-US" dirty="0"/>
              <a:t>Navigate to the directory you have just created and open it by your code editor . E.g. </a:t>
            </a:r>
            <a:r>
              <a:rPr lang="en-US" dirty="0">
                <a:solidFill>
                  <a:srgbClr val="1AA0AD"/>
                </a:solidFill>
                <a:latin typeface="Consolas" panose="020B0609020204030204" pitchFamily="49" charset="0"/>
              </a:rPr>
              <a:t>cd my-first-next-app</a:t>
            </a:r>
          </a:p>
          <a:p>
            <a:pPr algn="l" rtl="0">
              <a:defRPr/>
            </a:pPr>
            <a:r>
              <a:rPr lang="en-US" dirty="0"/>
              <a:t>Run the development server by typing </a:t>
            </a:r>
            <a:r>
              <a:rPr lang="en-US" dirty="0" err="1">
                <a:solidFill>
                  <a:srgbClr val="1AA0AD"/>
                </a:solidFill>
                <a:latin typeface="Consolas" panose="020B0609020204030204" pitchFamily="49" charset="0"/>
              </a:rPr>
              <a:t>npm</a:t>
            </a:r>
            <a:r>
              <a:rPr lang="en-US" dirty="0">
                <a:solidFill>
                  <a:srgbClr val="1AA0AD"/>
                </a:solidFill>
                <a:latin typeface="Consolas" panose="020B0609020204030204" pitchFamily="49" charset="0"/>
              </a:rPr>
              <a:t> run dev</a:t>
            </a:r>
          </a:p>
          <a:p>
            <a:pPr algn="l" rtl="0">
              <a:defRPr/>
            </a:pPr>
            <a:endParaRPr lang="en-US" dirty="0"/>
          </a:p>
        </p:txBody>
      </p:sp>
      <p:sp>
        <p:nvSpPr>
          <p:cNvPr id="203" name="Slide Title"/>
          <p:cNvSpPr txBox="1">
            <a:spLocks noGrp="1"/>
          </p:cNvSpPr>
          <p:nvPr>
            <p:ph type="title"/>
          </p:nvPr>
        </p:nvSpPr>
        <p:spPr>
          <a:xfrm>
            <a:off x="1206499" y="1079500"/>
            <a:ext cx="14308803" cy="1435100"/>
          </a:xfrm>
          <a:prstGeom prst="rect">
            <a:avLst/>
          </a:prstGeom>
        </p:spPr>
        <p:txBody>
          <a:bodyPr>
            <a:normAutofit fontScale="90000"/>
          </a:bodyPr>
          <a:lstStyle/>
          <a:p>
            <a:pPr algn="l" rtl="0">
              <a:defRPr/>
            </a:pPr>
            <a:r>
              <a:rPr lang="en-US" dirty="0"/>
              <a:t>Create an App with Next.js</a:t>
            </a:r>
            <a:br>
              <a:rPr lang="en-US" dirty="0"/>
            </a:br>
            <a:endParaRPr dirty="0"/>
          </a:p>
        </p:txBody>
      </p:sp>
    </p:spTree>
    <p:extLst>
      <p:ext uri="{BB962C8B-B14F-4D97-AF65-F5344CB8AC3E}">
        <p14:creationId xmlns:p14="http://schemas.microsoft.com/office/powerpoint/2010/main" val="221147618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499" y="4248504"/>
            <a:ext cx="19500235" cy="8256630"/>
          </a:xfrm>
          <a:prstGeom prst="rect">
            <a:avLst/>
          </a:prstGeom>
        </p:spPr>
        <p:txBody>
          <a:bodyPr/>
          <a:lstStyle/>
          <a:p>
            <a:pPr algn="l" rtl="0">
              <a:defRPr/>
            </a:pPr>
            <a:r>
              <a:rPr lang="en-US" dirty="0"/>
              <a:t>To support client-side navigation we use Next.js’ Link API</a:t>
            </a:r>
          </a:p>
          <a:p>
            <a:pPr algn="l" rtl="0">
              <a:defRPr/>
            </a:pPr>
            <a:endParaRPr dirty="0"/>
          </a:p>
        </p:txBody>
      </p:sp>
      <p:sp>
        <p:nvSpPr>
          <p:cNvPr id="203" name="Slide Title"/>
          <p:cNvSpPr txBox="1">
            <a:spLocks noGrp="1"/>
          </p:cNvSpPr>
          <p:nvPr>
            <p:ph type="title"/>
          </p:nvPr>
        </p:nvSpPr>
        <p:spPr>
          <a:xfrm>
            <a:off x="1206500" y="1079500"/>
            <a:ext cx="12192002" cy="1435100"/>
          </a:xfrm>
          <a:prstGeom prst="rect">
            <a:avLst/>
          </a:prstGeom>
        </p:spPr>
        <p:txBody>
          <a:bodyPr>
            <a:normAutofit fontScale="90000"/>
          </a:bodyPr>
          <a:lstStyle/>
          <a:p>
            <a:pPr algn="l" rtl="0">
              <a:defRPr/>
            </a:pPr>
            <a:r>
              <a:rPr lang="en-US" dirty="0"/>
              <a:t>Adding Links to Pages</a:t>
            </a:r>
            <a:br>
              <a:rPr lang="en-US" dirty="0"/>
            </a:br>
            <a:endParaRPr dirty="0"/>
          </a:p>
        </p:txBody>
      </p:sp>
      <p:graphicFrame>
        <p:nvGraphicFramePr>
          <p:cNvPr id="8" name="Google Shape;210;p27">
            <a:extLst>
              <a:ext uri="{FF2B5EF4-FFF2-40B4-BE49-F238E27FC236}">
                <a16:creationId xmlns:a16="http://schemas.microsoft.com/office/drawing/2014/main" id="{8F681B8E-A0D4-458C-ADC7-9E2BE4CED20A}"/>
              </a:ext>
            </a:extLst>
          </p:cNvPr>
          <p:cNvGraphicFramePr/>
          <p:nvPr>
            <p:extLst>
              <p:ext uri="{D42A27DB-BD31-4B8C-83A1-F6EECF244321}">
                <p14:modId xmlns:p14="http://schemas.microsoft.com/office/powerpoint/2010/main" val="3404699319"/>
              </p:ext>
            </p:extLst>
          </p:nvPr>
        </p:nvGraphicFramePr>
        <p:xfrm>
          <a:off x="7782232" y="5205407"/>
          <a:ext cx="8819536" cy="6184900"/>
        </p:xfrm>
        <a:graphic>
          <a:graphicData uri="http://schemas.openxmlformats.org/drawingml/2006/table">
            <a:tbl>
              <a:tblPr>
                <a:noFill/>
              </a:tblPr>
              <a:tblGrid>
                <a:gridCol w="8819536">
                  <a:extLst>
                    <a:ext uri="{9D8B030D-6E8A-4147-A177-3AD203B41FA5}">
                      <a16:colId xmlns:a16="http://schemas.microsoft.com/office/drawing/2014/main" val="20000"/>
                    </a:ext>
                  </a:extLst>
                </a:gridCol>
              </a:tblGrid>
              <a:tr h="4679284">
                <a:tc>
                  <a:txBody>
                    <a:bodyPr/>
                    <a:lstStyle/>
                    <a:p>
                      <a:pPr marL="0" lvl="0" indent="0" algn="just" rtl="0">
                        <a:spcBef>
                          <a:spcPts val="500"/>
                        </a:spcBef>
                        <a:spcAft>
                          <a:spcPts val="0"/>
                        </a:spcAft>
                        <a:buNone/>
                      </a:pPr>
                      <a:r>
                        <a:rPr lang="en-US" sz="3600" dirty="0">
                          <a:latin typeface="Consolas" panose="020B0609020204030204" pitchFamily="49" charset="0"/>
                          <a:ea typeface="Montserrat Light"/>
                          <a:cs typeface="Montserrat Light"/>
                          <a:sym typeface="Montserrat Light"/>
                        </a:rPr>
                        <a:t>import Link from ‘next/Link</a:t>
                      </a:r>
                    </a:p>
                    <a:p>
                      <a:pPr marL="0" lvl="0" indent="0" algn="just" rtl="0">
                        <a:spcBef>
                          <a:spcPts val="500"/>
                        </a:spcBef>
                        <a:spcAft>
                          <a:spcPts val="0"/>
                        </a:spcAft>
                        <a:buNone/>
                      </a:pPr>
                      <a:endParaRPr lang="en-US" sz="3600" dirty="0">
                        <a:latin typeface="Consolas" panose="020B0609020204030204" pitchFamily="49" charset="0"/>
                        <a:ea typeface="Montserrat Light"/>
                        <a:cs typeface="Montserrat Light"/>
                        <a:sym typeface="Montserrat Light"/>
                      </a:endParaRPr>
                    </a:p>
                    <a:p>
                      <a:pPr marL="0" lvl="0" indent="0" algn="just" rtl="0">
                        <a:spcBef>
                          <a:spcPts val="500"/>
                        </a:spcBef>
                        <a:spcAft>
                          <a:spcPts val="0"/>
                        </a:spcAft>
                        <a:buNone/>
                      </a:pPr>
                      <a:r>
                        <a:rPr lang="en-US" sz="3600" dirty="0">
                          <a:latin typeface="Consolas" panose="020B0609020204030204" pitchFamily="49" charset="0"/>
                          <a:ea typeface="Montserrat Light"/>
                          <a:cs typeface="Montserrat Light"/>
                          <a:sym typeface="Montserrat Light"/>
                        </a:rPr>
                        <a:t>export default () =&gt; (</a:t>
                      </a:r>
                    </a:p>
                    <a:p>
                      <a:pPr marL="457200" lvl="0" indent="0" algn="just" rtl="0">
                        <a:spcBef>
                          <a:spcPts val="500"/>
                        </a:spcBef>
                        <a:spcAft>
                          <a:spcPts val="0"/>
                        </a:spcAft>
                        <a:buNone/>
                      </a:pPr>
                      <a:r>
                        <a:rPr lang="en-US" sz="3600" dirty="0">
                          <a:latin typeface="Consolas" panose="020B0609020204030204" pitchFamily="49" charset="0"/>
                          <a:ea typeface="Montserrat Light"/>
                          <a:cs typeface="Montserrat Light"/>
                          <a:sym typeface="Montserrat Light"/>
                        </a:rPr>
                        <a:t>&lt;div&gt;</a:t>
                      </a:r>
                    </a:p>
                    <a:p>
                      <a:pPr marL="914400" lvl="0" indent="0" algn="just" rtl="0">
                        <a:spcBef>
                          <a:spcPts val="500"/>
                        </a:spcBef>
                        <a:spcAft>
                          <a:spcPts val="0"/>
                        </a:spcAft>
                        <a:buNone/>
                      </a:pPr>
                      <a:r>
                        <a:rPr lang="en-US" sz="3600" dirty="0">
                          <a:latin typeface="Consolas" panose="020B0609020204030204" pitchFamily="49" charset="0"/>
                          <a:ea typeface="Montserrat Light"/>
                          <a:cs typeface="Montserrat Light"/>
                          <a:sym typeface="Montserrat Light"/>
                        </a:rPr>
                        <a:t>&lt;Link </a:t>
                      </a:r>
                      <a:r>
                        <a:rPr lang="en-US" sz="3600" dirty="0" err="1">
                          <a:latin typeface="Consolas" panose="020B0609020204030204" pitchFamily="49" charset="0"/>
                          <a:ea typeface="Montserrat Light"/>
                          <a:cs typeface="Montserrat Light"/>
                          <a:sym typeface="Montserrat Light"/>
                        </a:rPr>
                        <a:t>href</a:t>
                      </a:r>
                      <a:r>
                        <a:rPr lang="en-US" sz="3600" dirty="0">
                          <a:latin typeface="Consolas" panose="020B0609020204030204" pitchFamily="49" charset="0"/>
                          <a:ea typeface="Montserrat Light"/>
                          <a:cs typeface="Montserrat Light"/>
                          <a:sym typeface="Montserrat Light"/>
                        </a:rPr>
                        <a:t>=”/index”&gt;</a:t>
                      </a:r>
                    </a:p>
                    <a:p>
                      <a:pPr marL="1371600" lvl="0" indent="0" algn="just" rtl="0">
                        <a:spcBef>
                          <a:spcPts val="500"/>
                        </a:spcBef>
                        <a:spcAft>
                          <a:spcPts val="0"/>
                        </a:spcAft>
                        <a:buNone/>
                      </a:pPr>
                      <a:r>
                        <a:rPr lang="en-US" sz="3600" dirty="0">
                          <a:latin typeface="Consolas" panose="020B0609020204030204" pitchFamily="49" charset="0"/>
                          <a:ea typeface="Montserrat Light"/>
                          <a:cs typeface="Montserrat Light"/>
                          <a:sym typeface="Montserrat Light"/>
                        </a:rPr>
                        <a:t>&lt;a&gt;Home&lt;a/&gt;</a:t>
                      </a:r>
                    </a:p>
                    <a:p>
                      <a:pPr marL="914400" lvl="0" indent="0" algn="just" rtl="0">
                        <a:spcBef>
                          <a:spcPts val="500"/>
                        </a:spcBef>
                        <a:spcAft>
                          <a:spcPts val="0"/>
                        </a:spcAft>
                        <a:buNone/>
                      </a:pPr>
                      <a:r>
                        <a:rPr lang="en-US" sz="3600" dirty="0">
                          <a:latin typeface="Consolas" panose="020B0609020204030204" pitchFamily="49" charset="0"/>
                          <a:ea typeface="Montserrat Light"/>
                          <a:cs typeface="Montserrat Light"/>
                          <a:sym typeface="Montserrat Light"/>
                        </a:rPr>
                        <a:t>&lt;/Link&gt;</a:t>
                      </a:r>
                    </a:p>
                    <a:p>
                      <a:pPr marL="914400" lvl="0" indent="0" algn="just" rtl="0">
                        <a:spcBef>
                          <a:spcPts val="500"/>
                        </a:spcBef>
                        <a:spcAft>
                          <a:spcPts val="0"/>
                        </a:spcAft>
                        <a:buNone/>
                      </a:pPr>
                      <a:r>
                        <a:rPr lang="en-US" sz="3600" dirty="0">
                          <a:latin typeface="Consolas" panose="020B0609020204030204" pitchFamily="49" charset="0"/>
                          <a:ea typeface="Montserrat Light"/>
                          <a:cs typeface="Montserrat Light"/>
                          <a:sym typeface="Montserrat Light"/>
                        </a:rPr>
                        <a:t>&lt;p&gt;This is the About page&lt;/p&gt;</a:t>
                      </a:r>
                    </a:p>
                    <a:p>
                      <a:pPr marL="457200" lvl="0" indent="0" algn="just" rtl="0">
                        <a:spcBef>
                          <a:spcPts val="500"/>
                        </a:spcBef>
                        <a:spcAft>
                          <a:spcPts val="0"/>
                        </a:spcAft>
                        <a:buNone/>
                      </a:pPr>
                      <a:r>
                        <a:rPr lang="en-US" sz="3600" dirty="0">
                          <a:latin typeface="Consolas" panose="020B0609020204030204" pitchFamily="49" charset="0"/>
                          <a:ea typeface="Montserrat Light"/>
                          <a:cs typeface="Montserrat Light"/>
                          <a:sym typeface="Montserrat Light"/>
                        </a:rPr>
                        <a:t>&lt;/div&gt;</a:t>
                      </a:r>
                    </a:p>
                    <a:p>
                      <a:pPr marL="0" lvl="0" indent="0" algn="just" rtl="0">
                        <a:spcBef>
                          <a:spcPts val="500"/>
                        </a:spcBef>
                        <a:spcAft>
                          <a:spcPts val="500"/>
                        </a:spcAft>
                        <a:buNone/>
                      </a:pPr>
                      <a:r>
                        <a:rPr lang="en-US" sz="3600" dirty="0">
                          <a:latin typeface="Consolas" panose="020B0609020204030204" pitchFamily="49" charset="0"/>
                          <a:ea typeface="Montserrat Light"/>
                          <a:cs typeface="Montserrat Light"/>
                          <a:sym typeface="Montserrat Light"/>
                        </a:rPr>
                        <a:t>)</a:t>
                      </a: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606740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499" y="4248504"/>
            <a:ext cx="19028287" cy="8256630"/>
          </a:xfrm>
          <a:prstGeom prst="rect">
            <a:avLst/>
          </a:prstGeom>
        </p:spPr>
        <p:txBody>
          <a:bodyPr/>
          <a:lstStyle/>
          <a:p>
            <a:pPr algn="l" rtl="0">
              <a:defRPr/>
            </a:pPr>
            <a:r>
              <a:rPr lang="en-US" dirty="0"/>
              <a:t>In folder called “static” in your project root directory</a:t>
            </a:r>
          </a:p>
          <a:p>
            <a:pPr algn="l" rtl="0">
              <a:defRPr/>
            </a:pPr>
            <a:r>
              <a:rPr lang="en-US" dirty="0"/>
              <a:t>From your code, you can then reference those files with /static/ URLs</a:t>
            </a:r>
          </a:p>
          <a:p>
            <a:pPr algn="l" rtl="0">
              <a:defRPr/>
            </a:pPr>
            <a:endParaRPr lang="en-US" dirty="0"/>
          </a:p>
        </p:txBody>
      </p:sp>
      <p:sp>
        <p:nvSpPr>
          <p:cNvPr id="203" name="Slide Title"/>
          <p:cNvSpPr txBox="1">
            <a:spLocks noGrp="1"/>
          </p:cNvSpPr>
          <p:nvPr>
            <p:ph type="title"/>
          </p:nvPr>
        </p:nvSpPr>
        <p:spPr>
          <a:xfrm>
            <a:off x="1206499" y="1079500"/>
            <a:ext cx="20178662" cy="1435100"/>
          </a:xfrm>
          <a:prstGeom prst="rect">
            <a:avLst/>
          </a:prstGeom>
        </p:spPr>
        <p:txBody>
          <a:bodyPr>
            <a:normAutofit fontScale="90000"/>
          </a:bodyPr>
          <a:lstStyle/>
          <a:p>
            <a:pPr algn="l" rtl="0">
              <a:defRPr/>
            </a:pPr>
            <a:r>
              <a:rPr lang="en-US" dirty="0"/>
              <a:t>Adding Images and Other Static Resources</a:t>
            </a:r>
            <a:br>
              <a:rPr lang="en-US" dirty="0"/>
            </a:br>
            <a:endParaRPr dirty="0"/>
          </a:p>
        </p:txBody>
      </p:sp>
      <p:sp>
        <p:nvSpPr>
          <p:cNvPr id="3" name="عنصر نائب للصورة 2">
            <a:extLst>
              <a:ext uri="{FF2B5EF4-FFF2-40B4-BE49-F238E27FC236}">
                <a16:creationId xmlns:a16="http://schemas.microsoft.com/office/drawing/2014/main" id="{898DDAB3-4CAB-4C80-9F53-DECA3F391A02}"/>
              </a:ext>
            </a:extLst>
          </p:cNvPr>
          <p:cNvSpPr>
            <a:spLocks noGrp="1"/>
          </p:cNvSpPr>
          <p:nvPr>
            <p:ph type="pic" sz="half" idx="22"/>
          </p:nvPr>
        </p:nvSpPr>
        <p:spPr/>
      </p:sp>
      <p:graphicFrame>
        <p:nvGraphicFramePr>
          <p:cNvPr id="6" name="Google Shape;218;p28">
            <a:extLst>
              <a:ext uri="{FF2B5EF4-FFF2-40B4-BE49-F238E27FC236}">
                <a16:creationId xmlns:a16="http://schemas.microsoft.com/office/drawing/2014/main" id="{5773A3DB-42FC-4FDB-98F2-EA577E2C2A74}"/>
              </a:ext>
            </a:extLst>
          </p:cNvPr>
          <p:cNvGraphicFramePr/>
          <p:nvPr>
            <p:extLst>
              <p:ext uri="{D42A27DB-BD31-4B8C-83A1-F6EECF244321}">
                <p14:modId xmlns:p14="http://schemas.microsoft.com/office/powerpoint/2010/main" val="386299226"/>
              </p:ext>
            </p:extLst>
          </p:nvPr>
        </p:nvGraphicFramePr>
        <p:xfrm>
          <a:off x="1701506" y="6294675"/>
          <a:ext cx="19741531" cy="1126550"/>
        </p:xfrm>
        <a:graphic>
          <a:graphicData uri="http://schemas.openxmlformats.org/drawingml/2006/table">
            <a:tbl>
              <a:tblPr>
                <a:noFill/>
              </a:tblPr>
              <a:tblGrid>
                <a:gridCol w="19741531">
                  <a:extLst>
                    <a:ext uri="{9D8B030D-6E8A-4147-A177-3AD203B41FA5}">
                      <a16:colId xmlns:a16="http://schemas.microsoft.com/office/drawing/2014/main" val="20000"/>
                    </a:ext>
                  </a:extLst>
                </a:gridCol>
              </a:tblGrid>
              <a:tr h="1126550">
                <a:tc>
                  <a:txBody>
                    <a:bodyPr/>
                    <a:lstStyle/>
                    <a:p>
                      <a:pPr marL="0" lvl="0" indent="0" algn="just" rtl="0">
                        <a:spcBef>
                          <a:spcPts val="500"/>
                        </a:spcBef>
                        <a:spcAft>
                          <a:spcPts val="500"/>
                        </a:spcAft>
                        <a:buNone/>
                      </a:pPr>
                      <a:r>
                        <a:rPr lang="en-GB" sz="4000" dirty="0">
                          <a:latin typeface="Consolas" panose="020B0609020204030204" pitchFamily="49" charset="0"/>
                          <a:ea typeface="Montserrat Light"/>
                          <a:cs typeface="Montserrat Light"/>
                          <a:sym typeface="Montserrat Light"/>
                        </a:rPr>
                        <a:t>export default () =&gt; &lt;</a:t>
                      </a:r>
                      <a:r>
                        <a:rPr lang="en-GB" sz="4000" dirty="0" err="1">
                          <a:latin typeface="Consolas" panose="020B0609020204030204" pitchFamily="49" charset="0"/>
                          <a:ea typeface="Montserrat Light"/>
                          <a:cs typeface="Montserrat Light"/>
                          <a:sym typeface="Montserrat Light"/>
                        </a:rPr>
                        <a:t>img</a:t>
                      </a:r>
                      <a:r>
                        <a:rPr lang="en-GB" sz="4000" dirty="0">
                          <a:latin typeface="Consolas" panose="020B0609020204030204" pitchFamily="49" charset="0"/>
                          <a:ea typeface="Montserrat Light"/>
                          <a:cs typeface="Montserrat Light"/>
                          <a:sym typeface="Montserrat Light"/>
                        </a:rPr>
                        <a:t> </a:t>
                      </a:r>
                      <a:r>
                        <a:rPr lang="en-GB" sz="4000" dirty="0" err="1">
                          <a:latin typeface="Consolas" panose="020B0609020204030204" pitchFamily="49" charset="0"/>
                          <a:ea typeface="Montserrat Light"/>
                          <a:cs typeface="Montserrat Light"/>
                          <a:sym typeface="Montserrat Light"/>
                        </a:rPr>
                        <a:t>src</a:t>
                      </a:r>
                      <a:r>
                        <a:rPr lang="en-GB" sz="4000" dirty="0">
                          <a:latin typeface="Consolas" panose="020B0609020204030204" pitchFamily="49" charset="0"/>
                          <a:ea typeface="Montserrat Light"/>
                          <a:cs typeface="Montserrat Light"/>
                          <a:sym typeface="Montserrat Light"/>
                        </a:rPr>
                        <a:t>="/static/my-image.png" alt="my image" /&gt;</a:t>
                      </a:r>
                      <a:endParaRPr sz="4000" dirty="0">
                        <a:latin typeface="Consolas" panose="020B0609020204030204" pitchFamily="49" charset="0"/>
                        <a:ea typeface="Montserrat Light"/>
                        <a:cs typeface="Montserrat Light"/>
                        <a:sym typeface="Montserrat Light"/>
                      </a:endParaRPr>
                    </a:p>
                  </a:txBody>
                  <a:tcPr marL="63500" marR="63500" marT="63500" marB="6350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AEFF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407857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500" y="4248504"/>
            <a:ext cx="15024100" cy="8256630"/>
          </a:xfrm>
          <a:prstGeom prst="rect">
            <a:avLst/>
          </a:prstGeom>
        </p:spPr>
        <p:txBody>
          <a:bodyPr/>
          <a:lstStyle/>
          <a:p>
            <a:pPr algn="l" rtl="0">
              <a:defRPr/>
            </a:pPr>
            <a:r>
              <a:rPr lang="en-US" dirty="0"/>
              <a:t>You can customize for each file or in globals.css  </a:t>
            </a:r>
          </a:p>
          <a:p>
            <a:pPr algn="l" rtl="0">
              <a:defRPr/>
            </a:pPr>
            <a:endParaRPr dirty="0"/>
          </a:p>
        </p:txBody>
      </p:sp>
      <p:sp>
        <p:nvSpPr>
          <p:cNvPr id="203" name="Slide Title"/>
          <p:cNvSpPr txBox="1">
            <a:spLocks noGrp="1"/>
          </p:cNvSpPr>
          <p:nvPr>
            <p:ph type="title"/>
          </p:nvPr>
        </p:nvSpPr>
        <p:spPr>
          <a:prstGeom prst="rect">
            <a:avLst/>
          </a:prstGeom>
        </p:spPr>
        <p:txBody>
          <a:bodyPr>
            <a:normAutofit fontScale="90000"/>
          </a:bodyPr>
          <a:lstStyle/>
          <a:p>
            <a:pPr algn="l" rtl="0">
              <a:defRPr/>
            </a:pPr>
            <a:r>
              <a:rPr lang="en-US" dirty="0"/>
              <a:t>Styling Next.js Apps</a:t>
            </a:r>
            <a:br>
              <a:rPr lang="en-US" dirty="0"/>
            </a:br>
            <a:endParaRPr dirty="0"/>
          </a:p>
        </p:txBody>
      </p:sp>
      <p:sp>
        <p:nvSpPr>
          <p:cNvPr id="3" name="عنصر نائب للصورة 2">
            <a:extLst>
              <a:ext uri="{FF2B5EF4-FFF2-40B4-BE49-F238E27FC236}">
                <a16:creationId xmlns:a16="http://schemas.microsoft.com/office/drawing/2014/main" id="{0DE9D202-7B04-4706-8BEE-90B7D901D875}"/>
              </a:ext>
            </a:extLst>
          </p:cNvPr>
          <p:cNvSpPr>
            <a:spLocks noGrp="1"/>
          </p:cNvSpPr>
          <p:nvPr>
            <p:ph type="pic" sz="half" idx="22"/>
          </p:nvPr>
        </p:nvSpPr>
        <p:spPr/>
      </p:sp>
      <p:pic>
        <p:nvPicPr>
          <p:cNvPr id="7" name="صورة 6">
            <a:extLst>
              <a:ext uri="{FF2B5EF4-FFF2-40B4-BE49-F238E27FC236}">
                <a16:creationId xmlns:a16="http://schemas.microsoft.com/office/drawing/2014/main" id="{F0472E71-988B-4289-A16A-C0DDD7161FDE}"/>
              </a:ext>
            </a:extLst>
          </p:cNvPr>
          <p:cNvPicPr>
            <a:picLocks noChangeAspect="1"/>
          </p:cNvPicPr>
          <p:nvPr/>
        </p:nvPicPr>
        <p:blipFill rotWithShape="1">
          <a:blip r:embed="rId2"/>
          <a:srcRect l="47170" t="26538" r="12016" b="31086"/>
          <a:stretch/>
        </p:blipFill>
        <p:spPr>
          <a:xfrm>
            <a:off x="11661015" y="5847907"/>
            <a:ext cx="10813778" cy="6539832"/>
          </a:xfrm>
          <a:prstGeom prst="rect">
            <a:avLst/>
          </a:prstGeom>
        </p:spPr>
      </p:pic>
      <p:pic>
        <p:nvPicPr>
          <p:cNvPr id="9" name="صورة 8">
            <a:extLst>
              <a:ext uri="{FF2B5EF4-FFF2-40B4-BE49-F238E27FC236}">
                <a16:creationId xmlns:a16="http://schemas.microsoft.com/office/drawing/2014/main" id="{C0FC8785-428A-45F0-87FA-8D5FDC179F0F}"/>
              </a:ext>
            </a:extLst>
          </p:cNvPr>
          <p:cNvPicPr>
            <a:picLocks noChangeAspect="1"/>
          </p:cNvPicPr>
          <p:nvPr/>
        </p:nvPicPr>
        <p:blipFill rotWithShape="1">
          <a:blip r:embed="rId3"/>
          <a:srcRect l="47170" t="23023" r="17597" b="30672"/>
          <a:stretch/>
        </p:blipFill>
        <p:spPr>
          <a:xfrm>
            <a:off x="1672856" y="5847907"/>
            <a:ext cx="8846288" cy="6539831"/>
          </a:xfrm>
          <a:prstGeom prst="rect">
            <a:avLst/>
          </a:prstGeom>
        </p:spPr>
      </p:pic>
    </p:spTree>
    <p:extLst>
      <p:ext uri="{BB962C8B-B14F-4D97-AF65-F5344CB8AC3E}">
        <p14:creationId xmlns:p14="http://schemas.microsoft.com/office/powerpoint/2010/main" val="75259964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prstGeom prst="rect">
            <a:avLst/>
          </a:prstGeom>
        </p:spPr>
        <p:txBody>
          <a:bodyPr/>
          <a:lstStyle/>
          <a:p>
            <a:pPr marL="0" indent="0" algn="l" rtl="0">
              <a:buNone/>
              <a:defRPr/>
            </a:pPr>
            <a:endParaRPr dirty="0"/>
          </a:p>
        </p:txBody>
      </p:sp>
      <p:sp>
        <p:nvSpPr>
          <p:cNvPr id="203" name="Slide Title"/>
          <p:cNvSpPr txBox="1">
            <a:spLocks noGrp="1"/>
          </p:cNvSpPr>
          <p:nvPr>
            <p:ph type="title"/>
          </p:nvPr>
        </p:nvSpPr>
        <p:spPr>
          <a:xfrm>
            <a:off x="1206499" y="1079500"/>
            <a:ext cx="20079881" cy="1435100"/>
          </a:xfrm>
          <a:prstGeom prst="rect">
            <a:avLst/>
          </a:prstGeom>
        </p:spPr>
        <p:txBody>
          <a:bodyPr>
            <a:normAutofit/>
          </a:bodyPr>
          <a:lstStyle/>
          <a:p>
            <a:pPr algn="l" rtl="0">
              <a:defRPr/>
            </a:pPr>
            <a:r>
              <a:rPr lang="en-US" dirty="0"/>
              <a:t>404 page with redirecting the user</a:t>
            </a:r>
            <a:endParaRPr dirty="0"/>
          </a:p>
        </p:txBody>
      </p:sp>
      <p:sp>
        <p:nvSpPr>
          <p:cNvPr id="3" name="عنصر نائب للصورة 2">
            <a:extLst>
              <a:ext uri="{FF2B5EF4-FFF2-40B4-BE49-F238E27FC236}">
                <a16:creationId xmlns:a16="http://schemas.microsoft.com/office/drawing/2014/main" id="{32935EA8-E143-46E1-95BA-805E48CA82F0}"/>
              </a:ext>
            </a:extLst>
          </p:cNvPr>
          <p:cNvSpPr>
            <a:spLocks noGrp="1"/>
          </p:cNvSpPr>
          <p:nvPr>
            <p:ph type="pic" sz="half" idx="22"/>
          </p:nvPr>
        </p:nvSpPr>
        <p:spPr/>
      </p:sp>
      <p:pic>
        <p:nvPicPr>
          <p:cNvPr id="7" name="صورة 6">
            <a:extLst>
              <a:ext uri="{FF2B5EF4-FFF2-40B4-BE49-F238E27FC236}">
                <a16:creationId xmlns:a16="http://schemas.microsoft.com/office/drawing/2014/main" id="{55032F73-1165-483C-977C-3C57118F086C}"/>
              </a:ext>
            </a:extLst>
          </p:cNvPr>
          <p:cNvPicPr>
            <a:picLocks noChangeAspect="1"/>
          </p:cNvPicPr>
          <p:nvPr/>
        </p:nvPicPr>
        <p:blipFill rotWithShape="1">
          <a:blip r:embed="rId2"/>
          <a:srcRect l="47752" t="27157" r="15853" b="29638"/>
          <a:stretch/>
        </p:blipFill>
        <p:spPr>
          <a:xfrm>
            <a:off x="6228886" y="4248504"/>
            <a:ext cx="11929730" cy="7965859"/>
          </a:xfrm>
          <a:prstGeom prst="rect">
            <a:avLst/>
          </a:prstGeom>
        </p:spPr>
      </p:pic>
    </p:spTree>
    <p:extLst>
      <p:ext uri="{BB962C8B-B14F-4D97-AF65-F5344CB8AC3E}">
        <p14:creationId xmlns:p14="http://schemas.microsoft.com/office/powerpoint/2010/main" val="29023577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lide Subtitle"/>
          <p:cNvSpPr txBox="1">
            <a:spLocks noGrp="1"/>
          </p:cNvSpPr>
          <p:nvPr>
            <p:ph type="body" idx="21"/>
          </p:nvPr>
        </p:nvSpPr>
        <p:spPr>
          <a:prstGeom prst="rect">
            <a:avLst/>
          </a:prstGeom>
        </p:spPr>
        <p:txBody>
          <a:bodyPr/>
          <a:lstStyle/>
          <a:p>
            <a:pPr rtl="0">
              <a:defRPr/>
            </a:pPr>
            <a:endParaRPr/>
          </a:p>
        </p:txBody>
      </p:sp>
      <p:sp>
        <p:nvSpPr>
          <p:cNvPr id="201" name="Slide bullet text"/>
          <p:cNvSpPr txBox="1">
            <a:spLocks noGrp="1"/>
          </p:cNvSpPr>
          <p:nvPr>
            <p:ph type="body" sz="half" idx="1"/>
          </p:nvPr>
        </p:nvSpPr>
        <p:spPr>
          <a:xfrm>
            <a:off x="1206499" y="4248504"/>
            <a:ext cx="21900623" cy="8256630"/>
          </a:xfrm>
          <a:prstGeom prst="rect">
            <a:avLst/>
          </a:prstGeom>
        </p:spPr>
        <p:txBody>
          <a:bodyPr/>
          <a:lstStyle/>
          <a:p>
            <a:pPr algn="l" rtl="0">
              <a:defRPr/>
            </a:pPr>
            <a:r>
              <a:rPr lang="en-US" dirty="0">
                <a:hlinkClick r:id="rId2"/>
              </a:rPr>
              <a:t>https://nextjs.org/docs/basic-features/data-fetching</a:t>
            </a:r>
            <a:endParaRPr lang="en-US" dirty="0"/>
          </a:p>
          <a:p>
            <a:pPr algn="l" rtl="0">
              <a:defRPr/>
            </a:pPr>
            <a:r>
              <a:rPr lang="en-US" dirty="0"/>
              <a:t>If you export an async function called </a:t>
            </a:r>
            <a:r>
              <a:rPr lang="en-US" dirty="0" err="1"/>
              <a:t>getStaticProps</a:t>
            </a:r>
            <a:r>
              <a:rPr lang="en-US" dirty="0"/>
              <a:t> from a page, Next.js will pre-render this page at build time using the props returned by </a:t>
            </a:r>
            <a:r>
              <a:rPr lang="en-US" dirty="0" err="1"/>
              <a:t>getStaticProps</a:t>
            </a:r>
            <a:r>
              <a:rPr lang="en-US" dirty="0"/>
              <a:t>.</a:t>
            </a:r>
          </a:p>
          <a:p>
            <a:pPr algn="l" rtl="0">
              <a:defRPr/>
            </a:pPr>
            <a:endParaRPr lang="en-US" dirty="0"/>
          </a:p>
          <a:p>
            <a:pPr algn="l" rtl="0">
              <a:defRPr/>
            </a:pPr>
            <a:endParaRPr dirty="0"/>
          </a:p>
        </p:txBody>
      </p:sp>
      <p:sp>
        <p:nvSpPr>
          <p:cNvPr id="203" name="Slide Title"/>
          <p:cNvSpPr txBox="1">
            <a:spLocks noGrp="1"/>
          </p:cNvSpPr>
          <p:nvPr>
            <p:ph type="title"/>
          </p:nvPr>
        </p:nvSpPr>
        <p:spPr>
          <a:xfrm>
            <a:off x="1206500" y="1079500"/>
            <a:ext cx="16608732" cy="1435100"/>
          </a:xfrm>
          <a:prstGeom prst="rect">
            <a:avLst/>
          </a:prstGeom>
        </p:spPr>
        <p:txBody>
          <a:bodyPr>
            <a:normAutofit/>
          </a:bodyPr>
          <a:lstStyle/>
          <a:p>
            <a:pPr algn="l" rtl="0">
              <a:defRPr/>
            </a:pPr>
            <a:r>
              <a:rPr lang="en-US" dirty="0"/>
              <a:t>Fetching Data (</a:t>
            </a:r>
            <a:r>
              <a:rPr lang="en-US" dirty="0" err="1"/>
              <a:t>getStaticProps</a:t>
            </a:r>
            <a:r>
              <a:rPr lang="en-US" dirty="0"/>
              <a:t>)</a:t>
            </a:r>
          </a:p>
        </p:txBody>
      </p:sp>
      <p:sp>
        <p:nvSpPr>
          <p:cNvPr id="3" name="عنصر نائب للصورة 2">
            <a:extLst>
              <a:ext uri="{FF2B5EF4-FFF2-40B4-BE49-F238E27FC236}">
                <a16:creationId xmlns:a16="http://schemas.microsoft.com/office/drawing/2014/main" id="{6D1B5C8D-2399-4615-B95F-4F6BC1E87751}"/>
              </a:ext>
            </a:extLst>
          </p:cNvPr>
          <p:cNvSpPr>
            <a:spLocks noGrp="1"/>
          </p:cNvSpPr>
          <p:nvPr>
            <p:ph type="pic" sz="half" idx="22"/>
          </p:nvPr>
        </p:nvSpPr>
        <p:spPr/>
      </p:sp>
      <p:pic>
        <p:nvPicPr>
          <p:cNvPr id="5" name="صورة 4">
            <a:extLst>
              <a:ext uri="{FF2B5EF4-FFF2-40B4-BE49-F238E27FC236}">
                <a16:creationId xmlns:a16="http://schemas.microsoft.com/office/drawing/2014/main" id="{C4D74053-B5B8-495B-BAEF-C81E5738470A}"/>
              </a:ext>
            </a:extLst>
          </p:cNvPr>
          <p:cNvPicPr>
            <a:picLocks noChangeAspect="1"/>
          </p:cNvPicPr>
          <p:nvPr/>
        </p:nvPicPr>
        <p:blipFill rotWithShape="1">
          <a:blip r:embed="rId3"/>
          <a:srcRect l="47444" t="30506" r="15111" b="29192"/>
          <a:stretch/>
        </p:blipFill>
        <p:spPr>
          <a:xfrm>
            <a:off x="7730836" y="6399759"/>
            <a:ext cx="10084396" cy="6105375"/>
          </a:xfrm>
          <a:prstGeom prst="rect">
            <a:avLst/>
          </a:prstGeom>
        </p:spPr>
      </p:pic>
    </p:spTree>
    <p:extLst>
      <p:ext uri="{BB962C8B-B14F-4D97-AF65-F5344CB8AC3E}">
        <p14:creationId xmlns:p14="http://schemas.microsoft.com/office/powerpoint/2010/main" val="2901689433"/>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56</TotalTime>
  <Words>587</Words>
  <Application>Microsoft Office PowerPoint</Application>
  <PresentationFormat>مخصص</PresentationFormat>
  <Paragraphs>48</Paragraphs>
  <Slides>11</Slides>
  <Notes>1</Notes>
  <HiddenSlides>0</HiddenSlides>
  <MMClips>0</MMClips>
  <ScaleCrop>false</ScaleCrop>
  <HeadingPairs>
    <vt:vector size="6" baseType="variant">
      <vt:variant>
        <vt:lpstr>الخطوط المستخدمة</vt:lpstr>
      </vt:variant>
      <vt:variant>
        <vt:i4>6</vt:i4>
      </vt:variant>
      <vt:variant>
        <vt:lpstr>نسق</vt:lpstr>
      </vt:variant>
      <vt:variant>
        <vt:i4>1</vt:i4>
      </vt:variant>
      <vt:variant>
        <vt:lpstr>عناوين الشرائح</vt:lpstr>
      </vt:variant>
      <vt:variant>
        <vt:i4>11</vt:i4>
      </vt:variant>
    </vt:vector>
  </HeadingPairs>
  <TitlesOfParts>
    <vt:vector size="18" baseType="lpstr">
      <vt:lpstr>Consolas</vt:lpstr>
      <vt:lpstr>Courier New</vt:lpstr>
      <vt:lpstr>Helvetica</vt:lpstr>
      <vt:lpstr>Helvetica Neue</vt:lpstr>
      <vt:lpstr>Helvetica Neue Medium</vt:lpstr>
      <vt:lpstr>Montserrat Light</vt:lpstr>
      <vt:lpstr>21_BasicWhite</vt:lpstr>
      <vt:lpstr>Next JS</vt:lpstr>
      <vt:lpstr>What is Next.js?  </vt:lpstr>
      <vt:lpstr>Next js Key features and benefits</vt:lpstr>
      <vt:lpstr>Create an App with Next.js </vt:lpstr>
      <vt:lpstr>Adding Links to Pages </vt:lpstr>
      <vt:lpstr>Adding Images and Other Static Resources </vt:lpstr>
      <vt:lpstr>Styling Next.js Apps </vt:lpstr>
      <vt:lpstr>404 page with redirecting the user</vt:lpstr>
      <vt:lpstr>Fetching Data (getStaticProps)</vt:lpstr>
      <vt:lpstr>Fetching Data  Dynamic Routes  Fetching a Single Item(getStaticProps)</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حنين نبيل  عبدالرحمن نوح</cp:lastModifiedBy>
  <cp:revision>21</cp:revision>
  <dcterms:modified xsi:type="dcterms:W3CDTF">2021-12-05T06:16:48Z</dcterms:modified>
</cp:coreProperties>
</file>